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sldIdLst>
    <p:sldId id="256" r:id="rId2"/>
    <p:sldId id="258" r:id="rId3"/>
    <p:sldId id="260" r:id="rId4"/>
    <p:sldId id="261" r:id="rId5"/>
    <p:sldId id="262" r:id="rId6"/>
    <p:sldId id="259"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5" r:id="rId29"/>
    <p:sldId id="284"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6" y="-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grpSp>
        <p:nvGrpSpPr>
          <p:cNvPr id="7" name="Group 6"/>
          <p:cNvGrpSpPr/>
          <p:nvPr/>
        </p:nvGrpSpPr>
        <p:grpSpPr>
          <a:xfrm>
            <a:off x="685800" y="1143000"/>
            <a:ext cx="7772400" cy="4572000"/>
            <a:chOff x="1371600" y="1143000"/>
            <a:chExt cx="7772400" cy="5715000"/>
          </a:xfrm>
          <a:effectLst>
            <a:reflection blurRad="6350" stA="50000" endA="300" endPos="15500" dist="50800" dir="5400000" sy="-100000" algn="bl" rotWithShape="0"/>
          </a:effectLst>
        </p:grpSpPr>
        <p:sp>
          <p:nvSpPr>
            <p:cNvPr id="8" name="Rectangle 7"/>
            <p:cNvSpPr/>
            <p:nvPr/>
          </p:nvSpPr>
          <p:spPr>
            <a:xfrm>
              <a:off x="1371600" y="1143000"/>
              <a:ext cx="7772400" cy="5715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9" name="Rectangle 8"/>
            <p:cNvSpPr/>
            <p:nvPr/>
          </p:nvSpPr>
          <p:spPr>
            <a:xfrm>
              <a:off x="1600200" y="1371600"/>
              <a:ext cx="7315200" cy="54864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0" name="Rectangle 9"/>
            <p:cNvSpPr/>
            <p:nvPr/>
          </p:nvSpPr>
          <p:spPr>
            <a:xfrm>
              <a:off x="1828800" y="1600200"/>
              <a:ext cx="6858000" cy="52578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 name="Title 1"/>
          <p:cNvSpPr>
            <a:spLocks noGrp="1"/>
          </p:cNvSpPr>
          <p:nvPr>
            <p:ph type="ctrTitle"/>
          </p:nvPr>
        </p:nvSpPr>
        <p:spPr>
          <a:xfrm>
            <a:off x="1371600" y="1676401"/>
            <a:ext cx="6400800" cy="1924050"/>
          </a:xfrm>
        </p:spPr>
        <p:txBody>
          <a:bodyPr vert="horz" lIns="91440" tIns="45720" rIns="91440" bIns="45720" rtlCol="0" anchor="b" anchorCtr="0">
            <a:noAutofit/>
          </a:bodyPr>
          <a:lstStyle>
            <a:lvl1pPr algn="ctr" defTabSz="914400" rtl="0" eaLnBrk="1" latinLnBrk="0" hangingPunct="1">
              <a:spcBef>
                <a:spcPct val="0"/>
              </a:spcBef>
              <a:buNone/>
              <a:defRPr sz="3800" kern="1200">
                <a:solidFill>
                  <a:schemeClr val="tx1">
                    <a:lumMod val="75000"/>
                    <a:lumOff val="25000"/>
                  </a:schemeClr>
                </a:solidFill>
                <a:effectLst>
                  <a:innerShdw blurRad="63500">
                    <a:srgbClr val="F1F1F1"/>
                  </a:innerShdw>
                </a:effectLst>
                <a:latin typeface="+mj-lt"/>
                <a:ea typeface="+mj-ea"/>
                <a:cs typeface="+mj-cs"/>
              </a:defRPr>
            </a:lvl1pPr>
          </a:lstStyle>
          <a:p>
            <a:r>
              <a:rPr lang="hu-HU" smtClean="0"/>
              <a:t>Mintacím szerkesztése</a:t>
            </a:r>
            <a:endParaRPr/>
          </a:p>
        </p:txBody>
      </p:sp>
      <p:sp>
        <p:nvSpPr>
          <p:cNvPr id="3" name="Subtitle 2"/>
          <p:cNvSpPr>
            <a:spLocks noGrp="1"/>
          </p:cNvSpPr>
          <p:nvPr>
            <p:ph type="subTitle" idx="1"/>
          </p:nvPr>
        </p:nvSpPr>
        <p:spPr>
          <a:xfrm>
            <a:off x="1371600" y="4039737"/>
            <a:ext cx="6400800" cy="1522862"/>
          </a:xfrm>
        </p:spPr>
        <p:txBody>
          <a:bodyPr vert="horz" lIns="91440" tIns="45720" rIns="91440" bIns="45720" rtlCol="0">
            <a:normAutofit/>
            <a:scene3d>
              <a:camera prst="orthographicFront"/>
              <a:lightRig rig="balanced" dir="t">
                <a:rot lat="0" lon="0" rev="4200000"/>
              </a:lightRig>
            </a:scene3d>
            <a:sp3d extrusionH="31750" prstMaterial="metal">
              <a:bevelT w="25400" h="12700" prst="softRound"/>
            </a:sp3d>
          </a:bodyPr>
          <a:lstStyle>
            <a:lvl1pPr marL="0" indent="0" algn="ctr" defTabSz="914400" rtl="0" eaLnBrk="1" latinLnBrk="0" hangingPunct="1">
              <a:spcBef>
                <a:spcPts val="1500"/>
              </a:spcBef>
              <a:buClr>
                <a:schemeClr val="bg1">
                  <a:lumMod val="65000"/>
                </a:schemeClr>
              </a:buClr>
              <a:buSzPct val="80000"/>
              <a:buFont typeface="Wingdings 2" pitchFamily="18" charset="2"/>
              <a:buNone/>
              <a:defRPr sz="2000" b="0" kern="1200">
                <a:solidFill>
                  <a:schemeClr val="tx1">
                    <a:lumMod val="50000"/>
                    <a:lumOff val="50000"/>
                  </a:schemeClr>
                </a:solidFill>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a:p>
        </p:txBody>
      </p:sp>
      <p:sp>
        <p:nvSpPr>
          <p:cNvPr id="4" name="Date Placeholder 3"/>
          <p:cNvSpPr>
            <a:spLocks noGrp="1"/>
          </p:cNvSpPr>
          <p:nvPr>
            <p:ph type="dt" sz="half" idx="10"/>
          </p:nvPr>
        </p:nvSpPr>
        <p:spPr>
          <a:xfrm>
            <a:off x="5867400" y="6574536"/>
            <a:ext cx="2133600" cy="274320"/>
          </a:xfrm>
        </p:spPr>
        <p:txBody>
          <a:bodyPr/>
          <a:lstStyle/>
          <a:p>
            <a:fld id="{1AADB4B5-81A3-40EC-9835-9815A691B93B}" type="datetimeFigureOut">
              <a:rPr lang="hu-HU" smtClean="0"/>
              <a:t>2013.06.11.</a:t>
            </a:fld>
            <a:endParaRPr lang="hu-HU"/>
          </a:p>
        </p:txBody>
      </p:sp>
      <p:sp>
        <p:nvSpPr>
          <p:cNvPr id="5" name="Footer Placeholder 4"/>
          <p:cNvSpPr>
            <a:spLocks noGrp="1"/>
          </p:cNvSpPr>
          <p:nvPr>
            <p:ph type="ftr" sz="quarter" idx="11"/>
          </p:nvPr>
        </p:nvSpPr>
        <p:spPr>
          <a:xfrm>
            <a:off x="1143000" y="6574536"/>
            <a:ext cx="2895600" cy="274320"/>
          </a:xfrm>
        </p:spPr>
        <p:txBody>
          <a:bodyPr/>
          <a:lstStyle/>
          <a:p>
            <a:endParaRPr lang="hu-HU"/>
          </a:p>
        </p:txBody>
      </p:sp>
      <p:sp>
        <p:nvSpPr>
          <p:cNvPr id="6" name="Slide Number Placeholder 5"/>
          <p:cNvSpPr>
            <a:spLocks noGrp="1"/>
          </p:cNvSpPr>
          <p:nvPr>
            <p:ph type="sldNum" sz="quarter" idx="12"/>
          </p:nvPr>
        </p:nvSpPr>
        <p:spPr>
          <a:xfrm>
            <a:off x="8778240" y="6574536"/>
            <a:ext cx="365760" cy="274320"/>
          </a:xfrm>
        </p:spPr>
        <p:txBody>
          <a:bodyPr/>
          <a:lstStyle/>
          <a:p>
            <a:fld id="{9F7D4DC7-3476-43F7-B3E1-9426DDB9B47E}" type="slidenum">
              <a:rPr lang="hu-HU" smtClean="0"/>
              <a:t>‹#›</a:t>
            </a:fld>
            <a:endParaRPr lang="hu-HU"/>
          </a:p>
        </p:txBody>
      </p:sp>
      <p:cxnSp>
        <p:nvCxnSpPr>
          <p:cNvPr id="11" name="Straight Connector 10"/>
          <p:cNvCxnSpPr/>
          <p:nvPr/>
        </p:nvCxnSpPr>
        <p:spPr>
          <a:xfrm rot="10800000">
            <a:off x="2286000" y="3794763"/>
            <a:ext cx="4572000" cy="1588"/>
          </a:xfrm>
          <a:prstGeom prst="line">
            <a:avLst/>
          </a:prstGeom>
          <a:ln w="28575">
            <a:gradFill>
              <a:gsLst>
                <a:gs pos="0">
                  <a:srgbClr val="BEBFBF"/>
                </a:gs>
                <a:gs pos="100000">
                  <a:srgbClr val="F1F1F1"/>
                </a:gs>
              </a:gsLst>
              <a:lin ang="5400000" scaled="0"/>
            </a:gradFill>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a:p>
        </p:txBody>
      </p:sp>
      <p:sp>
        <p:nvSpPr>
          <p:cNvPr id="3" name="Vertical Text Placeholder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a:p>
        </p:txBody>
      </p:sp>
      <p:sp>
        <p:nvSpPr>
          <p:cNvPr id="4" name="Date Placeholder 3"/>
          <p:cNvSpPr>
            <a:spLocks noGrp="1"/>
          </p:cNvSpPr>
          <p:nvPr>
            <p:ph type="dt" sz="half" idx="10"/>
          </p:nvPr>
        </p:nvSpPr>
        <p:spPr/>
        <p:txBody>
          <a:bodyPr/>
          <a:lstStyle/>
          <a:p>
            <a:fld id="{1AADB4B5-81A3-40EC-9835-9815A691B93B}" type="datetimeFigureOut">
              <a:rPr lang="hu-HU" smtClean="0"/>
              <a:t>2013.06.11.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9F7D4DC7-3476-43F7-B3E1-9426DDB9B47E}" type="slidenum">
              <a:rPr lang="hu-HU" smtClean="0"/>
              <a:t>‹#›</a:t>
            </a:fld>
            <a:endParaRPr lang="hu-HU"/>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spTree>
      <p:nvGrpSpPr>
        <p:cNvPr id="1" name=""/>
        <p:cNvGrpSpPr/>
        <p:nvPr/>
      </p:nvGrpSpPr>
      <p:grpSpPr>
        <a:xfrm>
          <a:off x="0" y="0"/>
          <a:ext cx="0" cy="0"/>
          <a:chOff x="0" y="0"/>
          <a:chExt cx="0" cy="0"/>
        </a:xfrm>
      </p:grpSpPr>
      <p:grpSp>
        <p:nvGrpSpPr>
          <p:cNvPr id="7" name="Group 6"/>
          <p:cNvGrpSpPr/>
          <p:nvPr/>
        </p:nvGrpSpPr>
        <p:grpSpPr>
          <a:xfrm>
            <a:off x="0" y="1143000"/>
            <a:ext cx="7772400" cy="5715000"/>
            <a:chOff x="1371600" y="1143000"/>
            <a:chExt cx="7772400" cy="5715000"/>
          </a:xfrm>
        </p:grpSpPr>
        <p:sp>
          <p:nvSpPr>
            <p:cNvPr id="8" name="Rectangle 7"/>
            <p:cNvSpPr/>
            <p:nvPr/>
          </p:nvSpPr>
          <p:spPr>
            <a:xfrm>
              <a:off x="1371600" y="1143000"/>
              <a:ext cx="7772400" cy="5715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9" name="Rectangle 8"/>
            <p:cNvSpPr/>
            <p:nvPr/>
          </p:nvSpPr>
          <p:spPr>
            <a:xfrm>
              <a:off x="1600200" y="1371600"/>
              <a:ext cx="7315200" cy="54864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0" name="Rectangle 9"/>
            <p:cNvSpPr/>
            <p:nvPr/>
          </p:nvSpPr>
          <p:spPr>
            <a:xfrm>
              <a:off x="1828800" y="1600200"/>
              <a:ext cx="6858000" cy="52578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3" name="Vertical Text Placeholder 2"/>
          <p:cNvSpPr>
            <a:spLocks noGrp="1"/>
          </p:cNvSpPr>
          <p:nvPr>
            <p:ph type="body" orient="vert" idx="1"/>
          </p:nvPr>
        </p:nvSpPr>
        <p:spPr>
          <a:xfrm>
            <a:off x="609600" y="1828801"/>
            <a:ext cx="6553200" cy="4544703"/>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a:p>
        </p:txBody>
      </p:sp>
      <p:sp>
        <p:nvSpPr>
          <p:cNvPr id="4" name="Date Placeholder 3"/>
          <p:cNvSpPr>
            <a:spLocks noGrp="1"/>
          </p:cNvSpPr>
          <p:nvPr>
            <p:ph type="dt" sz="half" idx="10"/>
          </p:nvPr>
        </p:nvSpPr>
        <p:spPr>
          <a:xfrm>
            <a:off x="5181600" y="6574536"/>
            <a:ext cx="2133600" cy="274320"/>
          </a:xfrm>
        </p:spPr>
        <p:txBody>
          <a:bodyPr/>
          <a:lstStyle/>
          <a:p>
            <a:fld id="{1AADB4B5-81A3-40EC-9835-9815A691B93B}" type="datetimeFigureOut">
              <a:rPr lang="hu-HU" smtClean="0"/>
              <a:t>2013.06.11.</a:t>
            </a:fld>
            <a:endParaRPr lang="hu-HU"/>
          </a:p>
        </p:txBody>
      </p:sp>
      <p:sp>
        <p:nvSpPr>
          <p:cNvPr id="5" name="Footer Placeholder 4"/>
          <p:cNvSpPr>
            <a:spLocks noGrp="1"/>
          </p:cNvSpPr>
          <p:nvPr>
            <p:ph type="ftr" sz="quarter" idx="11"/>
          </p:nvPr>
        </p:nvSpPr>
        <p:spPr>
          <a:xfrm>
            <a:off x="457200" y="6574536"/>
            <a:ext cx="2895600" cy="274320"/>
          </a:xfrm>
        </p:spPr>
        <p:txBody>
          <a:bodyPr/>
          <a:lstStyle/>
          <a:p>
            <a:endParaRPr lang="hu-HU"/>
          </a:p>
        </p:txBody>
      </p:sp>
      <p:sp>
        <p:nvSpPr>
          <p:cNvPr id="6" name="Slide Number Placeholder 5"/>
          <p:cNvSpPr>
            <a:spLocks noGrp="1"/>
          </p:cNvSpPr>
          <p:nvPr>
            <p:ph type="sldNum" sz="quarter" idx="12"/>
          </p:nvPr>
        </p:nvSpPr>
        <p:spPr/>
        <p:txBody>
          <a:bodyPr/>
          <a:lstStyle/>
          <a:p>
            <a:fld id="{9F7D4DC7-3476-43F7-B3E1-9426DDB9B47E}" type="slidenum">
              <a:rPr lang="hu-HU" smtClean="0"/>
              <a:t>‹#›</a:t>
            </a:fld>
            <a:endParaRPr lang="hu-HU"/>
          </a:p>
        </p:txBody>
      </p:sp>
      <p:sp>
        <p:nvSpPr>
          <p:cNvPr id="11" name="Rectangle 10"/>
          <p:cNvSpPr/>
          <p:nvPr/>
        </p:nvSpPr>
        <p:spPr>
          <a:xfrm flipV="1">
            <a:off x="8366760" y="0"/>
            <a:ext cx="777240" cy="6858000"/>
          </a:xfrm>
          <a:prstGeom prst="rect">
            <a:avLst/>
          </a:prstGeom>
          <a:gradFill>
            <a:gsLst>
              <a:gs pos="0">
                <a:schemeClr val="bg1">
                  <a:alpha val="50000"/>
                </a:schemeClr>
              </a:gs>
              <a:gs pos="100000">
                <a:schemeClr val="bg1">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2" name="Straight Connector 11"/>
          <p:cNvCxnSpPr/>
          <p:nvPr/>
        </p:nvCxnSpPr>
        <p:spPr>
          <a:xfrm rot="5400000">
            <a:off x="4940146" y="3428206"/>
            <a:ext cx="6858000" cy="1588"/>
          </a:xfrm>
          <a:prstGeom prst="line">
            <a:avLst/>
          </a:prstGeom>
          <a:ln w="57150">
            <a:gradFill>
              <a:gsLst>
                <a:gs pos="0">
                  <a:srgbClr val="BEBFBF"/>
                </a:gs>
                <a:gs pos="100000">
                  <a:srgbClr val="F1F1F1"/>
                </a:gs>
              </a:gsLst>
              <a:lin ang="5400000" scaled="0"/>
            </a:gradFill>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8409296" y="152400"/>
            <a:ext cx="734704" cy="5851525"/>
          </a:xfrm>
        </p:spPr>
        <p:txBody>
          <a:bodyPr vert="eaVert" anchor="t" anchorCtr="0"/>
          <a:lstStyle/>
          <a:p>
            <a:r>
              <a:rPr lang="hu-HU" smtClean="0"/>
              <a:t>Mintacím szerkesztése</a:t>
            </a:r>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a:p>
        </p:txBody>
      </p:sp>
      <p:sp>
        <p:nvSpPr>
          <p:cNvPr id="3" name="Content Placeholder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a:p>
        </p:txBody>
      </p:sp>
      <p:sp>
        <p:nvSpPr>
          <p:cNvPr id="4" name="Date Placeholder 3"/>
          <p:cNvSpPr>
            <a:spLocks noGrp="1"/>
          </p:cNvSpPr>
          <p:nvPr>
            <p:ph type="dt" sz="half" idx="10"/>
          </p:nvPr>
        </p:nvSpPr>
        <p:spPr/>
        <p:txBody>
          <a:bodyPr/>
          <a:lstStyle/>
          <a:p>
            <a:fld id="{1AADB4B5-81A3-40EC-9835-9815A691B93B}" type="datetimeFigureOut">
              <a:rPr lang="hu-HU" smtClean="0"/>
              <a:t>2013.06.11.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9F7D4DC7-3476-43F7-B3E1-9426DDB9B47E}" type="slidenum">
              <a:rPr lang="hu-HU" smtClean="0"/>
              <a:t>‹#›</a:t>
            </a:fld>
            <a:endParaRPr lang="hu-HU"/>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zakaszfejléc">
    <p:spTree>
      <p:nvGrpSpPr>
        <p:cNvPr id="1" name=""/>
        <p:cNvGrpSpPr/>
        <p:nvPr/>
      </p:nvGrpSpPr>
      <p:grpSpPr>
        <a:xfrm>
          <a:off x="0" y="0"/>
          <a:ext cx="0" cy="0"/>
          <a:chOff x="0" y="0"/>
          <a:chExt cx="0" cy="0"/>
        </a:xfrm>
      </p:grpSpPr>
      <p:grpSp>
        <p:nvGrpSpPr>
          <p:cNvPr id="7" name="Group 11"/>
          <p:cNvGrpSpPr/>
          <p:nvPr/>
        </p:nvGrpSpPr>
        <p:grpSpPr>
          <a:xfrm>
            <a:off x="0" y="1143000"/>
            <a:ext cx="7772400" cy="2743200"/>
            <a:chOff x="0" y="1143000"/>
            <a:chExt cx="7772400" cy="2743200"/>
          </a:xfrm>
        </p:grpSpPr>
        <p:sp>
          <p:nvSpPr>
            <p:cNvPr id="9" name="Rectangle 8"/>
            <p:cNvSpPr/>
            <p:nvPr/>
          </p:nvSpPr>
          <p:spPr>
            <a:xfrm>
              <a:off x="0" y="1143000"/>
              <a:ext cx="7772400" cy="2743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0" name="Rectangle 9"/>
            <p:cNvSpPr/>
            <p:nvPr/>
          </p:nvSpPr>
          <p:spPr>
            <a:xfrm>
              <a:off x="0" y="1371600"/>
              <a:ext cx="7543800" cy="2286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1" name="Rectangle 10"/>
            <p:cNvSpPr/>
            <p:nvPr/>
          </p:nvSpPr>
          <p:spPr>
            <a:xfrm>
              <a:off x="0" y="1600200"/>
              <a:ext cx="7315200" cy="18288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 name="Title 1"/>
          <p:cNvSpPr>
            <a:spLocks noGrp="1"/>
          </p:cNvSpPr>
          <p:nvPr>
            <p:ph type="title"/>
          </p:nvPr>
        </p:nvSpPr>
        <p:spPr>
          <a:xfrm>
            <a:off x="228600" y="1600200"/>
            <a:ext cx="6858000" cy="1143000"/>
          </a:xfrm>
        </p:spPr>
        <p:txBody>
          <a:bodyPr vert="horz" lIns="91440" tIns="45720" rIns="91440" bIns="45720" rtlCol="0" anchor="b" anchorCtr="0">
            <a:noAutofit/>
          </a:bodyPr>
          <a:lstStyle>
            <a:lvl1pPr algn="l" defTabSz="914400" rtl="0" eaLnBrk="1" latinLnBrk="0" hangingPunct="1">
              <a:spcBef>
                <a:spcPct val="0"/>
              </a:spcBef>
              <a:buNone/>
              <a:defRPr sz="3200" b="0" kern="1200" cap="none" baseline="0">
                <a:solidFill>
                  <a:schemeClr val="tx1">
                    <a:lumMod val="75000"/>
                    <a:lumOff val="25000"/>
                  </a:schemeClr>
                </a:solidFill>
                <a:effectLst>
                  <a:innerShdw blurRad="63500">
                    <a:srgbClr val="F1F1F1"/>
                  </a:innerShdw>
                </a:effectLst>
                <a:latin typeface="+mj-lt"/>
                <a:ea typeface="+mj-ea"/>
                <a:cs typeface="+mj-cs"/>
              </a:defRPr>
            </a:lvl1pPr>
          </a:lstStyle>
          <a:p>
            <a:r>
              <a:rPr lang="hu-HU" smtClean="0"/>
              <a:t>Mintacím szerkesztése</a:t>
            </a:r>
            <a:endParaRPr/>
          </a:p>
        </p:txBody>
      </p:sp>
      <p:sp>
        <p:nvSpPr>
          <p:cNvPr id="3" name="Text Placeholder 2"/>
          <p:cNvSpPr>
            <a:spLocks noGrp="1"/>
          </p:cNvSpPr>
          <p:nvPr>
            <p:ph type="body" idx="1"/>
          </p:nvPr>
        </p:nvSpPr>
        <p:spPr>
          <a:xfrm>
            <a:off x="228600" y="2756848"/>
            <a:ext cx="6858000" cy="640080"/>
          </a:xfrm>
        </p:spPr>
        <p:txBody>
          <a:bodyPr vert="horz" lIns="91440" tIns="45720" rIns="91440" bIns="45720" rtlCol="0" anchor="t" anchorCtr="0">
            <a:normAutofit/>
            <a:scene3d>
              <a:camera prst="orthographicFront"/>
              <a:lightRig rig="balanced" dir="t">
                <a:rot lat="0" lon="0" rev="4200000"/>
              </a:lightRig>
            </a:scene3d>
            <a:sp3d extrusionH="31750" prstMaterial="metal">
              <a:bevelT w="25400" h="12700" prst="softRound"/>
            </a:sp3d>
          </a:bodyPr>
          <a:lstStyle>
            <a:lvl1pPr marL="0" indent="0">
              <a:buNone/>
              <a:defRPr sz="1600" b="0" kern="1200">
                <a:solidFill>
                  <a:schemeClr val="tx1">
                    <a:lumMod val="50000"/>
                    <a:lumOff val="50000"/>
                  </a:schemeClr>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1500"/>
              </a:spcBef>
              <a:buClr>
                <a:schemeClr val="bg1">
                  <a:lumMod val="65000"/>
                </a:schemeClr>
              </a:buClr>
              <a:buSzPct val="80000"/>
              <a:buFont typeface="Wingdings 2" pitchFamily="18" charset="2"/>
              <a:buNone/>
            </a:pPr>
            <a:r>
              <a:rPr lang="hu-HU" smtClean="0"/>
              <a:t>Mintaszöveg szerkesztése</a:t>
            </a:r>
          </a:p>
        </p:txBody>
      </p:sp>
      <p:sp>
        <p:nvSpPr>
          <p:cNvPr id="4" name="Date Placeholder 3"/>
          <p:cNvSpPr>
            <a:spLocks noGrp="1"/>
          </p:cNvSpPr>
          <p:nvPr>
            <p:ph type="dt" sz="half" idx="10"/>
          </p:nvPr>
        </p:nvSpPr>
        <p:spPr>
          <a:xfrm>
            <a:off x="4953000" y="6574536"/>
            <a:ext cx="2133600" cy="274320"/>
          </a:xfrm>
        </p:spPr>
        <p:txBody>
          <a:bodyPr/>
          <a:lstStyle/>
          <a:p>
            <a:fld id="{1AADB4B5-81A3-40EC-9835-9815A691B93B}" type="datetimeFigureOut">
              <a:rPr lang="hu-HU" smtClean="0"/>
              <a:t>2013.06.11.</a:t>
            </a:fld>
            <a:endParaRPr lang="hu-HU"/>
          </a:p>
        </p:txBody>
      </p:sp>
      <p:sp>
        <p:nvSpPr>
          <p:cNvPr id="5" name="Footer Placeholder 4"/>
          <p:cNvSpPr>
            <a:spLocks noGrp="1"/>
          </p:cNvSpPr>
          <p:nvPr>
            <p:ph type="ftr" sz="quarter" idx="11"/>
          </p:nvPr>
        </p:nvSpPr>
        <p:spPr>
          <a:xfrm>
            <a:off x="228600" y="6574536"/>
            <a:ext cx="2895600" cy="274320"/>
          </a:xfrm>
        </p:spPr>
        <p:txBody>
          <a:bodyPr/>
          <a:lstStyle/>
          <a:p>
            <a:endParaRPr lang="hu-HU"/>
          </a:p>
        </p:txBody>
      </p:sp>
      <p:sp>
        <p:nvSpPr>
          <p:cNvPr id="6" name="Slide Number Placeholder 5"/>
          <p:cNvSpPr>
            <a:spLocks noGrp="1"/>
          </p:cNvSpPr>
          <p:nvPr>
            <p:ph type="sldNum" sz="quarter" idx="12"/>
          </p:nvPr>
        </p:nvSpPr>
        <p:spPr>
          <a:xfrm>
            <a:off x="8778240" y="6574536"/>
            <a:ext cx="365760" cy="274320"/>
          </a:xfrm>
        </p:spPr>
        <p:txBody>
          <a:bodyPr/>
          <a:lstStyle/>
          <a:p>
            <a:fld id="{9F7D4DC7-3476-43F7-B3E1-9426DDB9B47E}" type="slidenum">
              <a:rPr lang="hu-HU" smtClean="0"/>
              <a:t>‹#›</a:t>
            </a:fld>
            <a:endParaRPr lang="hu-HU"/>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a:p>
        </p:txBody>
      </p:sp>
      <p:sp>
        <p:nvSpPr>
          <p:cNvPr id="3" name="Content Placeholder 2"/>
          <p:cNvSpPr>
            <a:spLocks noGrp="1"/>
          </p:cNvSpPr>
          <p:nvPr>
            <p:ph sz="half" idx="1"/>
          </p:nvPr>
        </p:nvSpPr>
        <p:spPr>
          <a:xfrm>
            <a:off x="2057400" y="1828800"/>
            <a:ext cx="3108960" cy="4544704"/>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a:p>
        </p:txBody>
      </p:sp>
      <p:sp>
        <p:nvSpPr>
          <p:cNvPr id="4" name="Content Placeholder 3"/>
          <p:cNvSpPr>
            <a:spLocks noGrp="1"/>
          </p:cNvSpPr>
          <p:nvPr>
            <p:ph sz="half" idx="2"/>
          </p:nvPr>
        </p:nvSpPr>
        <p:spPr>
          <a:xfrm>
            <a:off x="5376536" y="1828800"/>
            <a:ext cx="3108960" cy="4544704"/>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a:p>
        </p:txBody>
      </p:sp>
      <p:sp>
        <p:nvSpPr>
          <p:cNvPr id="5" name="Date Placeholder 4"/>
          <p:cNvSpPr>
            <a:spLocks noGrp="1"/>
          </p:cNvSpPr>
          <p:nvPr>
            <p:ph type="dt" sz="half" idx="10"/>
          </p:nvPr>
        </p:nvSpPr>
        <p:spPr/>
        <p:txBody>
          <a:bodyPr/>
          <a:lstStyle/>
          <a:p>
            <a:fld id="{1AADB4B5-81A3-40EC-9835-9815A691B93B}" type="datetimeFigureOut">
              <a:rPr lang="hu-HU" smtClean="0"/>
              <a:t>2013.06.11.</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9F7D4DC7-3476-43F7-B3E1-9426DDB9B47E}" type="slidenum">
              <a:rPr lang="hu-HU" smtClean="0"/>
              <a:t>‹#›</a:t>
            </a:fld>
            <a:endParaRPr lang="hu-HU"/>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u-HU" smtClean="0"/>
              <a:t>Mintacím szerkesztése</a:t>
            </a:r>
            <a:endParaRPr/>
          </a:p>
        </p:txBody>
      </p:sp>
      <p:sp>
        <p:nvSpPr>
          <p:cNvPr id="3" name="Text Placeholder 2"/>
          <p:cNvSpPr>
            <a:spLocks noGrp="1"/>
          </p:cNvSpPr>
          <p:nvPr>
            <p:ph type="body" idx="1"/>
          </p:nvPr>
        </p:nvSpPr>
        <p:spPr>
          <a:xfrm>
            <a:off x="2046288" y="1825934"/>
            <a:ext cx="3108960" cy="639762"/>
          </a:xfrm>
        </p:spPr>
        <p:txBody>
          <a:bodyPr anchor="b">
            <a:normAutofit/>
          </a:bodyPr>
          <a:lstStyle>
            <a:lvl1pPr marL="0" indent="0" algn="ctr">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Content Placeholder 3"/>
          <p:cNvSpPr>
            <a:spLocks noGrp="1"/>
          </p:cNvSpPr>
          <p:nvPr>
            <p:ph sz="half" idx="2"/>
          </p:nvPr>
        </p:nvSpPr>
        <p:spPr>
          <a:xfrm>
            <a:off x="2046288" y="2667000"/>
            <a:ext cx="3108960" cy="372015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a:p>
        </p:txBody>
      </p:sp>
      <p:sp>
        <p:nvSpPr>
          <p:cNvPr id="5" name="Text Placeholder 4"/>
          <p:cNvSpPr>
            <a:spLocks noGrp="1"/>
          </p:cNvSpPr>
          <p:nvPr>
            <p:ph type="body" sz="quarter" idx="3"/>
          </p:nvPr>
        </p:nvSpPr>
        <p:spPr>
          <a:xfrm>
            <a:off x="5392103" y="1825934"/>
            <a:ext cx="3108960" cy="639762"/>
          </a:xfrm>
        </p:spPr>
        <p:txBody>
          <a:bodyPr anchor="b">
            <a:normAutofit/>
          </a:bodyPr>
          <a:lstStyle>
            <a:lvl1pPr marL="0" indent="0" algn="ctr">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Content Placeholder 5"/>
          <p:cNvSpPr>
            <a:spLocks noGrp="1"/>
          </p:cNvSpPr>
          <p:nvPr>
            <p:ph sz="quarter" idx="4"/>
          </p:nvPr>
        </p:nvSpPr>
        <p:spPr>
          <a:xfrm>
            <a:off x="5392103" y="2667000"/>
            <a:ext cx="3108960" cy="372015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a:p>
        </p:txBody>
      </p:sp>
      <p:sp>
        <p:nvSpPr>
          <p:cNvPr id="7" name="Date Placeholder 6"/>
          <p:cNvSpPr>
            <a:spLocks noGrp="1"/>
          </p:cNvSpPr>
          <p:nvPr>
            <p:ph type="dt" sz="half" idx="10"/>
          </p:nvPr>
        </p:nvSpPr>
        <p:spPr/>
        <p:txBody>
          <a:bodyPr/>
          <a:lstStyle/>
          <a:p>
            <a:fld id="{1AADB4B5-81A3-40EC-9835-9815A691B93B}" type="datetimeFigureOut">
              <a:rPr lang="hu-HU" smtClean="0"/>
              <a:t>2013.06.11.</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9F7D4DC7-3476-43F7-B3E1-9426DDB9B47E}" type="slidenum">
              <a:rPr lang="hu-HU" smtClean="0"/>
              <a:t>‹#›</a:t>
            </a:fld>
            <a:endParaRPr lang="hu-HU"/>
          </a:p>
        </p:txBody>
      </p:sp>
      <p:cxnSp>
        <p:nvCxnSpPr>
          <p:cNvPr id="10" name="Straight Connector 9"/>
          <p:cNvCxnSpPr/>
          <p:nvPr/>
        </p:nvCxnSpPr>
        <p:spPr>
          <a:xfrm rot="10800000">
            <a:off x="2071048" y="2548267"/>
            <a:ext cx="6400800" cy="1588"/>
          </a:xfrm>
          <a:prstGeom prst="line">
            <a:avLst/>
          </a:prstGeom>
          <a:ln w="28575">
            <a:gradFill>
              <a:gsLst>
                <a:gs pos="0">
                  <a:srgbClr val="BEBFBF"/>
                </a:gs>
                <a:gs pos="100000">
                  <a:srgbClr val="F1F1F1"/>
                </a:gs>
              </a:gsLst>
              <a:lin ang="5400000" scaled="0"/>
            </a:gradFill>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a:p>
        </p:txBody>
      </p:sp>
      <p:sp>
        <p:nvSpPr>
          <p:cNvPr id="3" name="Date Placeholder 2"/>
          <p:cNvSpPr>
            <a:spLocks noGrp="1"/>
          </p:cNvSpPr>
          <p:nvPr>
            <p:ph type="dt" sz="half" idx="10"/>
          </p:nvPr>
        </p:nvSpPr>
        <p:spPr/>
        <p:txBody>
          <a:bodyPr/>
          <a:lstStyle/>
          <a:p>
            <a:fld id="{1AADB4B5-81A3-40EC-9835-9815A691B93B}" type="datetimeFigureOut">
              <a:rPr lang="hu-HU" smtClean="0"/>
              <a:t>2013.06.11.</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9F7D4DC7-3476-43F7-B3E1-9426DDB9B47E}" type="slidenum">
              <a:rPr lang="hu-HU" smtClean="0"/>
              <a:t>‹#›</a:t>
            </a:fld>
            <a:endParaRPr lang="hu-HU"/>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grpSp>
        <p:nvGrpSpPr>
          <p:cNvPr id="5" name="Group 11"/>
          <p:cNvGrpSpPr/>
          <p:nvPr/>
        </p:nvGrpSpPr>
        <p:grpSpPr>
          <a:xfrm>
            <a:off x="0" y="0"/>
            <a:ext cx="9144000" cy="6400800"/>
            <a:chOff x="0" y="457200"/>
            <a:chExt cx="9144000" cy="6400800"/>
          </a:xfrm>
          <a:effectLst>
            <a:reflection blurRad="6350" stA="50000" endA="300" endPos="6000" dist="50800" dir="5400000" sy="-100000" algn="bl" rotWithShape="0"/>
          </a:effectLst>
        </p:grpSpPr>
        <p:sp>
          <p:nvSpPr>
            <p:cNvPr id="11" name="Rectangle 10"/>
            <p:cNvSpPr/>
            <p:nvPr/>
          </p:nvSpPr>
          <p:spPr>
            <a:xfrm>
              <a:off x="0" y="457200"/>
              <a:ext cx="9144000" cy="64008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0" name="Rectangle 9"/>
            <p:cNvSpPr/>
            <p:nvPr/>
          </p:nvSpPr>
          <p:spPr>
            <a:xfrm>
              <a:off x="228600" y="685800"/>
              <a:ext cx="8686800" cy="6172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9" name="Rectangle 8"/>
            <p:cNvSpPr/>
            <p:nvPr/>
          </p:nvSpPr>
          <p:spPr>
            <a:xfrm>
              <a:off x="457200" y="914400"/>
              <a:ext cx="8229600" cy="59436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6" name="Rectangle 5"/>
            <p:cNvSpPr/>
            <p:nvPr/>
          </p:nvSpPr>
          <p:spPr>
            <a:xfrm>
              <a:off x="685800" y="1143000"/>
              <a:ext cx="7772400" cy="5715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7" name="Rectangle 6"/>
            <p:cNvSpPr/>
            <p:nvPr/>
          </p:nvSpPr>
          <p:spPr>
            <a:xfrm>
              <a:off x="914400" y="1371600"/>
              <a:ext cx="7315200" cy="54864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8" name="Rectangle 7"/>
            <p:cNvSpPr/>
            <p:nvPr/>
          </p:nvSpPr>
          <p:spPr>
            <a:xfrm>
              <a:off x="1143000" y="1600200"/>
              <a:ext cx="6858000" cy="52578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 name="Date Placeholder 1"/>
          <p:cNvSpPr>
            <a:spLocks noGrp="1"/>
          </p:cNvSpPr>
          <p:nvPr>
            <p:ph type="dt" sz="half" idx="10"/>
          </p:nvPr>
        </p:nvSpPr>
        <p:spPr>
          <a:xfrm>
            <a:off x="5867400" y="6574536"/>
            <a:ext cx="2133600" cy="274320"/>
          </a:xfrm>
        </p:spPr>
        <p:txBody>
          <a:bodyPr/>
          <a:lstStyle/>
          <a:p>
            <a:fld id="{1AADB4B5-81A3-40EC-9835-9815A691B93B}" type="datetimeFigureOut">
              <a:rPr lang="hu-HU" smtClean="0"/>
              <a:t>2013.06.11.</a:t>
            </a:fld>
            <a:endParaRPr lang="hu-HU"/>
          </a:p>
        </p:txBody>
      </p:sp>
      <p:sp>
        <p:nvSpPr>
          <p:cNvPr id="3" name="Footer Placeholder 2"/>
          <p:cNvSpPr>
            <a:spLocks noGrp="1"/>
          </p:cNvSpPr>
          <p:nvPr>
            <p:ph type="ftr" sz="quarter" idx="11"/>
          </p:nvPr>
        </p:nvSpPr>
        <p:spPr>
          <a:xfrm>
            <a:off x="1143000" y="6574536"/>
            <a:ext cx="2895600" cy="274320"/>
          </a:xfrm>
        </p:spPr>
        <p:txBody>
          <a:bodyPr/>
          <a:lstStyle/>
          <a:p>
            <a:endParaRPr lang="hu-HU"/>
          </a:p>
        </p:txBody>
      </p:sp>
      <p:sp>
        <p:nvSpPr>
          <p:cNvPr id="4" name="Slide Number Placeholder 3"/>
          <p:cNvSpPr>
            <a:spLocks noGrp="1"/>
          </p:cNvSpPr>
          <p:nvPr>
            <p:ph type="sldNum" sz="quarter" idx="12"/>
          </p:nvPr>
        </p:nvSpPr>
        <p:spPr/>
        <p:txBody>
          <a:bodyPr/>
          <a:lstStyle/>
          <a:p>
            <a:fld id="{9F7D4DC7-3476-43F7-B3E1-9426DDB9B47E}" type="slidenum">
              <a:rPr lang="hu-HU" smtClean="0"/>
              <a:t>‹#›</a:t>
            </a:fld>
            <a:endParaRPr lang="hu-HU"/>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artalomrész képaláírással">
    <p:spTree>
      <p:nvGrpSpPr>
        <p:cNvPr id="1" name=""/>
        <p:cNvGrpSpPr/>
        <p:nvPr/>
      </p:nvGrpSpPr>
      <p:grpSpPr>
        <a:xfrm>
          <a:off x="0" y="0"/>
          <a:ext cx="0" cy="0"/>
          <a:chOff x="0" y="0"/>
          <a:chExt cx="0" cy="0"/>
        </a:xfrm>
      </p:grpSpPr>
      <p:grpSp>
        <p:nvGrpSpPr>
          <p:cNvPr id="8" name="Group 7"/>
          <p:cNvGrpSpPr/>
          <p:nvPr/>
        </p:nvGrpSpPr>
        <p:grpSpPr>
          <a:xfrm>
            <a:off x="1371600" y="1143000"/>
            <a:ext cx="7772400" cy="5257800"/>
            <a:chOff x="1371600" y="1143000"/>
            <a:chExt cx="7772400" cy="5715000"/>
          </a:xfrm>
          <a:effectLst>
            <a:reflection blurRad="6350" stA="50000" endA="300" endPos="6000" dist="50800" dir="5400000" sy="-100000" algn="bl" rotWithShape="0"/>
          </a:effectLst>
        </p:grpSpPr>
        <p:sp>
          <p:nvSpPr>
            <p:cNvPr id="9" name="Rectangle 8"/>
            <p:cNvSpPr/>
            <p:nvPr/>
          </p:nvSpPr>
          <p:spPr>
            <a:xfrm>
              <a:off x="1371600" y="1143000"/>
              <a:ext cx="7772400" cy="5715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0" name="Rectangle 9"/>
            <p:cNvSpPr/>
            <p:nvPr/>
          </p:nvSpPr>
          <p:spPr>
            <a:xfrm>
              <a:off x="1600200" y="1371600"/>
              <a:ext cx="7315200" cy="54864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1" name="Rectangle 10"/>
            <p:cNvSpPr/>
            <p:nvPr/>
          </p:nvSpPr>
          <p:spPr>
            <a:xfrm>
              <a:off x="1828800" y="1600200"/>
              <a:ext cx="6858000" cy="52578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3" name="Content Placeholder 2"/>
          <p:cNvSpPr>
            <a:spLocks noGrp="1"/>
          </p:cNvSpPr>
          <p:nvPr>
            <p:ph idx="1"/>
          </p:nvPr>
        </p:nvSpPr>
        <p:spPr>
          <a:xfrm>
            <a:off x="3575050" y="1828800"/>
            <a:ext cx="4926013" cy="4343400"/>
          </a:xfrm>
        </p:spPr>
        <p:txBody>
          <a:bodyPr>
            <a:normAutofit/>
          </a:bodyPr>
          <a:lstStyle>
            <a:lvl1pPr>
              <a:defRPr sz="18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a:p>
        </p:txBody>
      </p:sp>
      <p:sp>
        <p:nvSpPr>
          <p:cNvPr id="4" name="Text Placeholder 3"/>
          <p:cNvSpPr>
            <a:spLocks noGrp="1"/>
          </p:cNvSpPr>
          <p:nvPr>
            <p:ph type="body" sz="half" idx="2"/>
          </p:nvPr>
        </p:nvSpPr>
        <p:spPr>
          <a:xfrm>
            <a:off x="1828800" y="2133600"/>
            <a:ext cx="1371600" cy="3886200"/>
          </a:xfrm>
        </p:spPr>
        <p:txBody>
          <a:bodyPr/>
          <a:lstStyle>
            <a:lvl1pPr marL="0" indent="0">
              <a:buNone/>
              <a:defRPr sz="14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1AADB4B5-81A3-40EC-9835-9815A691B93B}" type="datetimeFigureOut">
              <a:rPr lang="hu-HU" smtClean="0"/>
              <a:t>2013.06.11.</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9F7D4DC7-3476-43F7-B3E1-9426DDB9B47E}" type="slidenum">
              <a:rPr lang="hu-HU" smtClean="0"/>
              <a:t>‹#›</a:t>
            </a:fld>
            <a:endParaRPr lang="hu-HU"/>
          </a:p>
        </p:txBody>
      </p:sp>
      <p:sp>
        <p:nvSpPr>
          <p:cNvPr id="13" name="Rectangle 12"/>
          <p:cNvSpPr/>
          <p:nvPr/>
        </p:nvSpPr>
        <p:spPr>
          <a:xfrm rot="5400000">
            <a:off x="3268981" y="-3268981"/>
            <a:ext cx="777240" cy="7315200"/>
          </a:xfrm>
          <a:prstGeom prst="rect">
            <a:avLst/>
          </a:prstGeom>
          <a:gradFill flip="none" rotWithShape="1">
            <a:gsLst>
              <a:gs pos="0">
                <a:schemeClr val="bg1">
                  <a:alpha val="50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4" name="Straight Connector 13"/>
          <p:cNvCxnSpPr/>
          <p:nvPr/>
        </p:nvCxnSpPr>
        <p:spPr>
          <a:xfrm rot="10800000">
            <a:off x="1" y="789296"/>
            <a:ext cx="7315200" cy="1588"/>
          </a:xfrm>
          <a:prstGeom prst="line">
            <a:avLst/>
          </a:prstGeom>
          <a:ln w="57150">
            <a:gradFill>
              <a:gsLst>
                <a:gs pos="0">
                  <a:srgbClr val="BEBFBF"/>
                </a:gs>
                <a:gs pos="100000">
                  <a:srgbClr val="F1F1F1"/>
                </a:gs>
              </a:gsLst>
              <a:lin ang="5400000" scaled="0"/>
            </a:gradFill>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 y="94678"/>
            <a:ext cx="7315200" cy="778778"/>
          </a:xfrm>
        </p:spPr>
        <p:txBody>
          <a:bodyPr vert="horz" lIns="91440" tIns="45720" rIns="91440" bIns="45720" rtlCol="0" anchor="b" anchorCtr="0">
            <a:noAutofit/>
          </a:bodyPr>
          <a:lstStyle>
            <a:lvl1pPr algn="l" defTabSz="914400" rtl="0" eaLnBrk="1" latinLnBrk="0" hangingPunct="1">
              <a:spcBef>
                <a:spcPct val="0"/>
              </a:spcBef>
              <a:buNone/>
              <a:defRPr sz="3200" kern="1200">
                <a:solidFill>
                  <a:schemeClr val="tx1">
                    <a:lumMod val="75000"/>
                    <a:lumOff val="25000"/>
                  </a:schemeClr>
                </a:solidFill>
                <a:effectLst>
                  <a:innerShdw blurRad="114300">
                    <a:srgbClr val="F1F1F1"/>
                  </a:innerShdw>
                </a:effectLst>
                <a:latin typeface="+mj-lt"/>
                <a:ea typeface="+mj-ea"/>
                <a:cs typeface="+mj-cs"/>
              </a:defRPr>
            </a:lvl1pPr>
          </a:lstStyle>
          <a:p>
            <a:r>
              <a:rPr lang="hu-HU" smtClean="0"/>
              <a:t>Mintacím szerkesztése</a:t>
            </a:r>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18" name="Rectangle 17"/>
          <p:cNvSpPr/>
          <p:nvPr/>
        </p:nvSpPr>
        <p:spPr>
          <a:xfrm rot="5400000">
            <a:off x="3268980" y="-3268981"/>
            <a:ext cx="777240" cy="7315200"/>
          </a:xfrm>
          <a:prstGeom prst="rect">
            <a:avLst/>
          </a:prstGeom>
          <a:gradFill flip="none" rotWithShape="1">
            <a:gsLst>
              <a:gs pos="0">
                <a:schemeClr val="bg1">
                  <a:alpha val="50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cxnSp>
        <p:nvCxnSpPr>
          <p:cNvPr id="19" name="Straight Connector 18"/>
          <p:cNvCxnSpPr/>
          <p:nvPr/>
        </p:nvCxnSpPr>
        <p:spPr>
          <a:xfrm rot="10800000">
            <a:off x="0" y="789296"/>
            <a:ext cx="7315200" cy="1588"/>
          </a:xfrm>
          <a:prstGeom prst="line">
            <a:avLst/>
          </a:prstGeom>
          <a:ln w="57150">
            <a:gradFill>
              <a:gsLst>
                <a:gs pos="0">
                  <a:srgbClr val="BEBFBF"/>
                </a:gs>
                <a:gs pos="100000">
                  <a:srgbClr val="F1F1F1"/>
                </a:gs>
              </a:gsLst>
              <a:lin ang="5400000" scaled="0"/>
            </a:gradFill>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8" name="Group 13"/>
          <p:cNvGrpSpPr/>
          <p:nvPr/>
        </p:nvGrpSpPr>
        <p:grpSpPr>
          <a:xfrm>
            <a:off x="1371600" y="1143000"/>
            <a:ext cx="7772400" cy="5257800"/>
            <a:chOff x="1371600" y="1143000"/>
            <a:chExt cx="7772400" cy="5715000"/>
          </a:xfrm>
          <a:effectLst>
            <a:reflection blurRad="6350" stA="50000" endA="300" endPos="6000" dist="50800" dir="5400000" sy="-100000" algn="bl" rotWithShape="0"/>
          </a:effectLst>
        </p:grpSpPr>
        <p:sp>
          <p:nvSpPr>
            <p:cNvPr id="15" name="Rectangle 14"/>
            <p:cNvSpPr/>
            <p:nvPr/>
          </p:nvSpPr>
          <p:spPr>
            <a:xfrm>
              <a:off x="1371600" y="1143000"/>
              <a:ext cx="7772400" cy="5715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6" name="Rectangle 15"/>
            <p:cNvSpPr/>
            <p:nvPr/>
          </p:nvSpPr>
          <p:spPr>
            <a:xfrm>
              <a:off x="1600200" y="1371600"/>
              <a:ext cx="7315200" cy="54864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7" name="Rectangle 16"/>
            <p:cNvSpPr/>
            <p:nvPr/>
          </p:nvSpPr>
          <p:spPr>
            <a:xfrm>
              <a:off x="1828800" y="1600200"/>
              <a:ext cx="6858000" cy="52578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 name="Title 1"/>
          <p:cNvSpPr>
            <a:spLocks noGrp="1"/>
          </p:cNvSpPr>
          <p:nvPr>
            <p:ph type="title"/>
          </p:nvPr>
        </p:nvSpPr>
        <p:spPr>
          <a:xfrm>
            <a:off x="0" y="91440"/>
            <a:ext cx="7315200" cy="777240"/>
          </a:xfrm>
        </p:spPr>
        <p:txBody>
          <a:bodyPr vert="horz" lIns="91440" tIns="45720" rIns="91440" bIns="45720" rtlCol="0" anchor="b" anchorCtr="0">
            <a:noAutofit/>
          </a:bodyPr>
          <a:lstStyle>
            <a:lvl1pPr algn="l" defTabSz="914400" rtl="0" eaLnBrk="1" latinLnBrk="0" hangingPunct="1">
              <a:spcBef>
                <a:spcPct val="0"/>
              </a:spcBef>
              <a:buNone/>
              <a:defRPr sz="3200" kern="1200">
                <a:solidFill>
                  <a:schemeClr val="tx1">
                    <a:lumMod val="75000"/>
                    <a:lumOff val="25000"/>
                  </a:schemeClr>
                </a:solidFill>
                <a:effectLst>
                  <a:innerShdw blurRad="114300">
                    <a:srgbClr val="F1F1F1"/>
                  </a:innerShdw>
                </a:effectLst>
                <a:latin typeface="+mj-lt"/>
                <a:ea typeface="+mj-ea"/>
                <a:cs typeface="+mj-cs"/>
              </a:defRPr>
            </a:lvl1pPr>
          </a:lstStyle>
          <a:p>
            <a:r>
              <a:rPr lang="hu-HU" smtClean="0"/>
              <a:t>Mintacím szerkesztése</a:t>
            </a:r>
            <a:endParaRPr/>
          </a:p>
        </p:txBody>
      </p:sp>
      <p:sp>
        <p:nvSpPr>
          <p:cNvPr id="3" name="Picture Placeholder 2"/>
          <p:cNvSpPr>
            <a:spLocks noGrp="1"/>
          </p:cNvSpPr>
          <p:nvPr>
            <p:ph type="pic" idx="1"/>
          </p:nvPr>
        </p:nvSpPr>
        <p:spPr>
          <a:xfrm>
            <a:off x="3575304" y="1828800"/>
            <a:ext cx="4928616" cy="4562856"/>
          </a:xfrm>
          <a:effectLst>
            <a:reflection blurRad="6350" stA="50000" endA="300" endPos="6000" dist="50800" dir="5400000" sy="-100000" algn="bl" rotWithShape="0"/>
            <a:softEdge rad="31750"/>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smtClean="0"/>
              <a:t>Kép beszúrásához kattintson az ikonra</a:t>
            </a:r>
            <a:endParaRPr/>
          </a:p>
        </p:txBody>
      </p:sp>
      <p:sp>
        <p:nvSpPr>
          <p:cNvPr id="4" name="Text Placeholder 3"/>
          <p:cNvSpPr>
            <a:spLocks noGrp="1"/>
          </p:cNvSpPr>
          <p:nvPr>
            <p:ph type="body" sz="half" idx="2"/>
          </p:nvPr>
        </p:nvSpPr>
        <p:spPr>
          <a:xfrm>
            <a:off x="1828800" y="2130552"/>
            <a:ext cx="1371600" cy="3886200"/>
          </a:xfrm>
        </p:spPr>
        <p:txBody>
          <a:bodyPr vert="horz" lIns="91440" tIns="45720" rIns="91440" bIns="45720" rtlCol="0">
            <a:normAutofit/>
            <a:scene3d>
              <a:camera prst="orthographicFront"/>
              <a:lightRig rig="balanced" dir="t">
                <a:rot lat="0" lon="0" rev="4200000"/>
              </a:lightRig>
            </a:scene3d>
            <a:sp3d extrusionH="57150" prstMaterial="metal">
              <a:bevelT w="25400" h="12700" prst="softRound"/>
            </a:sp3d>
          </a:bodyPr>
          <a:lstStyle>
            <a:lvl1pPr marL="0" indent="0">
              <a:buNone/>
              <a:defRPr sz="1400" b="0" kern="1200">
                <a:solidFill>
                  <a:schemeClr val="tx1">
                    <a:lumMod val="65000"/>
                    <a:lumOff val="35000"/>
                  </a:schemeClr>
                </a:solidFill>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1500"/>
              </a:spcBef>
              <a:buClr>
                <a:schemeClr val="bg1">
                  <a:lumMod val="65000"/>
                </a:schemeClr>
              </a:buClr>
              <a:buSzPct val="80000"/>
              <a:buFont typeface="Wingdings 2" pitchFamily="18" charset="2"/>
              <a:buNone/>
            </a:pPr>
            <a:r>
              <a:rPr lang="hu-HU" smtClean="0"/>
              <a:t>Mintaszöveg szerkesztése</a:t>
            </a:r>
          </a:p>
        </p:txBody>
      </p:sp>
      <p:sp>
        <p:nvSpPr>
          <p:cNvPr id="5" name="Date Placeholder 4"/>
          <p:cNvSpPr>
            <a:spLocks noGrp="1"/>
          </p:cNvSpPr>
          <p:nvPr>
            <p:ph type="dt" sz="half" idx="10"/>
          </p:nvPr>
        </p:nvSpPr>
        <p:spPr/>
        <p:txBody>
          <a:bodyPr/>
          <a:lstStyle/>
          <a:p>
            <a:fld id="{1AADB4B5-81A3-40EC-9835-9815A691B93B}" type="datetimeFigureOut">
              <a:rPr lang="hu-HU" smtClean="0"/>
              <a:t>2013.06.11.</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9F7D4DC7-3476-43F7-B3E1-9426DDB9B47E}" type="slidenum">
              <a:rPr lang="hu-HU" smtClean="0"/>
              <a:t>‹#›</a:t>
            </a:fld>
            <a:endParaRPr lang="hu-HU"/>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5400000" scaled="0"/>
          <a:tileRect/>
        </a:gradFill>
        <a:effectLst/>
      </p:bgPr>
    </p:bg>
    <p:spTree>
      <p:nvGrpSpPr>
        <p:cNvPr id="1" name=""/>
        <p:cNvGrpSpPr/>
        <p:nvPr/>
      </p:nvGrpSpPr>
      <p:grpSpPr>
        <a:xfrm>
          <a:off x="0" y="0"/>
          <a:ext cx="0" cy="0"/>
          <a:chOff x="0" y="0"/>
          <a:chExt cx="0" cy="0"/>
        </a:xfrm>
      </p:grpSpPr>
      <p:grpSp>
        <p:nvGrpSpPr>
          <p:cNvPr id="4" name="Group 14"/>
          <p:cNvGrpSpPr/>
          <p:nvPr/>
        </p:nvGrpSpPr>
        <p:grpSpPr>
          <a:xfrm>
            <a:off x="1371600" y="1143000"/>
            <a:ext cx="7772400" cy="5715000"/>
            <a:chOff x="1371600" y="1143000"/>
            <a:chExt cx="7772400" cy="5715000"/>
          </a:xfrm>
        </p:grpSpPr>
        <p:sp>
          <p:nvSpPr>
            <p:cNvPr id="11" name="Rectangle 10"/>
            <p:cNvSpPr/>
            <p:nvPr/>
          </p:nvSpPr>
          <p:spPr>
            <a:xfrm>
              <a:off x="1371600" y="1143000"/>
              <a:ext cx="7772400" cy="5715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4" name="Rectangle 13"/>
            <p:cNvSpPr/>
            <p:nvPr/>
          </p:nvSpPr>
          <p:spPr>
            <a:xfrm>
              <a:off x="1600200" y="1371600"/>
              <a:ext cx="7315200" cy="54864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2" name="Rectangle 11"/>
            <p:cNvSpPr/>
            <p:nvPr/>
          </p:nvSpPr>
          <p:spPr>
            <a:xfrm>
              <a:off x="1828800" y="1600200"/>
              <a:ext cx="6858000" cy="52578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10" name="Rectangle 9"/>
          <p:cNvSpPr/>
          <p:nvPr/>
        </p:nvSpPr>
        <p:spPr>
          <a:xfrm>
            <a:off x="0" y="0"/>
            <a:ext cx="777240" cy="6858000"/>
          </a:xfrm>
          <a:prstGeom prst="rect">
            <a:avLst/>
          </a:prstGeom>
          <a:gradFill>
            <a:gsLst>
              <a:gs pos="0">
                <a:schemeClr val="bg1">
                  <a:alpha val="50000"/>
                </a:schemeClr>
              </a:gs>
              <a:gs pos="100000">
                <a:schemeClr val="bg1">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Text Placeholder 2"/>
          <p:cNvSpPr>
            <a:spLocks noGrp="1"/>
          </p:cNvSpPr>
          <p:nvPr>
            <p:ph type="body" idx="1"/>
          </p:nvPr>
        </p:nvSpPr>
        <p:spPr>
          <a:xfrm>
            <a:off x="2057400" y="1828800"/>
            <a:ext cx="6400800" cy="4544704"/>
          </a:xfrm>
          <a:prstGeom prst="rect">
            <a:avLst/>
          </a:prstGeom>
        </p:spPr>
        <p:txBody>
          <a:bodyPr vert="horz" lIns="91440" tIns="45720" rIns="91440" bIns="45720" rtlCol="0">
            <a:normAutofit/>
            <a:scene3d>
              <a:camera prst="orthographicFront"/>
              <a:lightRig rig="balanced" dir="t">
                <a:rot lat="0" lon="0" rev="4200000"/>
              </a:lightRig>
            </a:scene3d>
            <a:sp3d extrusionH="31750" prstMaterial="metal">
              <a:bevelT w="25400" h="12700" prst="softRound"/>
            </a:sp3d>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a:p>
        </p:txBody>
      </p:sp>
      <p:sp>
        <p:nvSpPr>
          <p:cNvPr id="6" name="Slide Number Placeholder 5"/>
          <p:cNvSpPr>
            <a:spLocks noGrp="1"/>
          </p:cNvSpPr>
          <p:nvPr>
            <p:ph type="sldNum" sz="quarter" idx="4"/>
          </p:nvPr>
        </p:nvSpPr>
        <p:spPr>
          <a:xfrm>
            <a:off x="8778240" y="6574536"/>
            <a:ext cx="365760" cy="274320"/>
          </a:xfrm>
          <a:prstGeom prst="rect">
            <a:avLst/>
          </a:prstGeom>
        </p:spPr>
        <p:txBody>
          <a:bodyPr vert="horz" lIns="45720" tIns="45720" rIns="45720" bIns="45720" rtlCol="0" anchor="ctr"/>
          <a:lstStyle>
            <a:lvl1pPr algn="r">
              <a:defRPr sz="1200">
                <a:solidFill>
                  <a:schemeClr val="tx1">
                    <a:lumMod val="50000"/>
                    <a:lumOff val="50000"/>
                  </a:schemeClr>
                </a:solidFill>
              </a:defRPr>
            </a:lvl1pPr>
          </a:lstStyle>
          <a:p>
            <a:fld id="{9F7D4DC7-3476-43F7-B3E1-9426DDB9B47E}" type="slidenum">
              <a:rPr lang="hu-HU" smtClean="0"/>
              <a:t>‹#›</a:t>
            </a:fld>
            <a:endParaRPr lang="hu-HU"/>
          </a:p>
        </p:txBody>
      </p:sp>
      <p:cxnSp>
        <p:nvCxnSpPr>
          <p:cNvPr id="9" name="Straight Connector 8"/>
          <p:cNvCxnSpPr/>
          <p:nvPr/>
        </p:nvCxnSpPr>
        <p:spPr>
          <a:xfrm rot="5400000">
            <a:off x="-2667000" y="3429000"/>
            <a:ext cx="6858000" cy="1588"/>
          </a:xfrm>
          <a:prstGeom prst="line">
            <a:avLst/>
          </a:prstGeom>
          <a:ln w="57150">
            <a:gradFill>
              <a:gsLst>
                <a:gs pos="0">
                  <a:srgbClr val="BEBFBF"/>
                </a:gs>
                <a:gs pos="100000">
                  <a:srgbClr val="F1F1F1"/>
                </a:gs>
              </a:gsLst>
              <a:lin ang="5400000" scaled="0"/>
            </a:gradFill>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Date Placeholder 15"/>
          <p:cNvSpPr>
            <a:spLocks noGrp="1"/>
          </p:cNvSpPr>
          <p:nvPr>
            <p:ph type="dt" sz="half" idx="2"/>
          </p:nvPr>
        </p:nvSpPr>
        <p:spPr>
          <a:xfrm>
            <a:off x="6553200" y="6574536"/>
            <a:ext cx="2133600" cy="274320"/>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fld id="{1AADB4B5-81A3-40EC-9835-9815A691B93B}" type="datetimeFigureOut">
              <a:rPr lang="hu-HU" smtClean="0"/>
              <a:t>2013.06.11.</a:t>
            </a:fld>
            <a:endParaRPr lang="hu-HU"/>
          </a:p>
        </p:txBody>
      </p:sp>
      <p:sp>
        <p:nvSpPr>
          <p:cNvPr id="17" name="Footer Placeholder 16"/>
          <p:cNvSpPr>
            <a:spLocks noGrp="1"/>
          </p:cNvSpPr>
          <p:nvPr>
            <p:ph type="ftr" sz="quarter" idx="3"/>
          </p:nvPr>
        </p:nvSpPr>
        <p:spPr>
          <a:xfrm>
            <a:off x="1828800" y="6574536"/>
            <a:ext cx="2895600" cy="274320"/>
          </a:xfrm>
          <a:prstGeom prst="rect">
            <a:avLst/>
          </a:prstGeom>
        </p:spPr>
        <p:txBody>
          <a:bodyPr vert="horz" lIns="0" tIns="45720" rIns="91440" bIns="45720" rtlCol="0" anchor="ctr"/>
          <a:lstStyle>
            <a:lvl1pPr algn="l">
              <a:defRPr sz="1200">
                <a:solidFill>
                  <a:schemeClr val="tx1">
                    <a:lumMod val="50000"/>
                    <a:lumOff val="50000"/>
                  </a:schemeClr>
                </a:solidFill>
              </a:defRPr>
            </a:lvl1pPr>
          </a:lstStyle>
          <a:p>
            <a:endParaRPr lang="hu-HU"/>
          </a:p>
        </p:txBody>
      </p:sp>
      <p:sp>
        <p:nvSpPr>
          <p:cNvPr id="2" name="Title Placeholder 1"/>
          <p:cNvSpPr>
            <a:spLocks noGrp="1"/>
          </p:cNvSpPr>
          <p:nvPr>
            <p:ph type="title"/>
          </p:nvPr>
        </p:nvSpPr>
        <p:spPr>
          <a:xfrm rot="16200000">
            <a:off x="-2660177" y="3005919"/>
            <a:ext cx="6248400" cy="846161"/>
          </a:xfrm>
          <a:prstGeom prst="rect">
            <a:avLst/>
          </a:prstGeom>
        </p:spPr>
        <p:txBody>
          <a:bodyPr vert="horz" lIns="91440" tIns="45720" rIns="91440" bIns="45720" rtlCol="0" anchor="b" anchorCtr="0">
            <a:noAutofit/>
          </a:bodyPr>
          <a:lstStyle/>
          <a:p>
            <a:r>
              <a:rPr lang="hu-HU" smtClean="0"/>
              <a:t>Mintacím szerkesztése</a:t>
            </a:r>
            <a:endParaRPr/>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xStyles>
    <p:titleStyle>
      <a:lvl1pPr algn="l" defTabSz="914400" rtl="0" eaLnBrk="1" latinLnBrk="0" hangingPunct="1">
        <a:spcBef>
          <a:spcPct val="0"/>
        </a:spcBef>
        <a:buNone/>
        <a:defRPr sz="4000" kern="1200">
          <a:solidFill>
            <a:schemeClr val="tx1">
              <a:lumMod val="75000"/>
              <a:lumOff val="25000"/>
            </a:schemeClr>
          </a:solidFill>
          <a:effectLst>
            <a:innerShdw blurRad="63500">
              <a:srgbClr val="F1F1F1"/>
            </a:innerShdw>
          </a:effectLst>
          <a:latin typeface="+mj-lt"/>
          <a:ea typeface="+mj-ea"/>
          <a:cs typeface="+mj-cs"/>
        </a:defRPr>
      </a:lvl1pPr>
    </p:titleStyle>
    <p:bodyStyle>
      <a:lvl1pPr marL="342900" indent="-342900" algn="l" defTabSz="914400" rtl="0" eaLnBrk="1" latinLnBrk="0" hangingPunct="1">
        <a:spcBef>
          <a:spcPts val="1500"/>
        </a:spcBef>
        <a:buClr>
          <a:schemeClr val="tx1">
            <a:lumMod val="50000"/>
            <a:lumOff val="50000"/>
          </a:schemeClr>
        </a:buClr>
        <a:buSzPct val="80000"/>
        <a:buFont typeface="Wingdings 2" pitchFamily="18" charset="2"/>
        <a:buChar char=""/>
        <a:defRPr sz="2000" b="0" kern="1200">
          <a:solidFill>
            <a:schemeClr val="tx1">
              <a:lumMod val="65000"/>
              <a:lumOff val="35000"/>
            </a:schemeClr>
          </a:solidFill>
          <a:effectLst/>
          <a:latin typeface="+mn-lt"/>
          <a:ea typeface="+mn-ea"/>
          <a:cs typeface="+mn-cs"/>
        </a:defRPr>
      </a:lvl1pPr>
      <a:lvl2pPr marL="682625" indent="-341313" algn="l" defTabSz="914400" rtl="0" eaLnBrk="1" latinLnBrk="0" hangingPunct="1">
        <a:spcBef>
          <a:spcPts val="1500"/>
        </a:spcBef>
        <a:buClr>
          <a:schemeClr val="tx1">
            <a:lumMod val="50000"/>
            <a:lumOff val="50000"/>
          </a:schemeClr>
        </a:buClr>
        <a:buSzPct val="80000"/>
        <a:buFont typeface="Wingdings 2" pitchFamily="18" charset="2"/>
        <a:buChar char=""/>
        <a:defRPr sz="1800" b="0" kern="1200">
          <a:solidFill>
            <a:schemeClr val="tx1">
              <a:lumMod val="65000"/>
              <a:lumOff val="35000"/>
            </a:schemeClr>
          </a:solidFill>
          <a:effectLst/>
          <a:latin typeface="+mn-lt"/>
          <a:ea typeface="+mn-ea"/>
          <a:cs typeface="+mn-cs"/>
        </a:defRPr>
      </a:lvl2pPr>
      <a:lvl3pPr marL="1023938" indent="-341313" algn="l" defTabSz="914400" rtl="0" eaLnBrk="1" latinLnBrk="0" hangingPunct="1">
        <a:spcBef>
          <a:spcPts val="1500"/>
        </a:spcBef>
        <a:buClr>
          <a:schemeClr val="tx1">
            <a:lumMod val="50000"/>
            <a:lumOff val="50000"/>
          </a:schemeClr>
        </a:buClr>
        <a:buSzPct val="80000"/>
        <a:buFont typeface="Wingdings 2" pitchFamily="18" charset="2"/>
        <a:buChar char=""/>
        <a:defRPr sz="1800" b="0" kern="1200">
          <a:solidFill>
            <a:schemeClr val="tx1">
              <a:lumMod val="65000"/>
              <a:lumOff val="35000"/>
            </a:schemeClr>
          </a:solidFill>
          <a:effectLst/>
          <a:latin typeface="+mn-lt"/>
          <a:ea typeface="+mn-ea"/>
          <a:cs typeface="+mn-cs"/>
        </a:defRPr>
      </a:lvl3pPr>
      <a:lvl4pPr marL="1377950" indent="-354013" algn="l" defTabSz="914400" rtl="0" eaLnBrk="1" latinLnBrk="0" hangingPunct="1">
        <a:spcBef>
          <a:spcPts val="1500"/>
        </a:spcBef>
        <a:buClr>
          <a:schemeClr val="tx1">
            <a:lumMod val="50000"/>
            <a:lumOff val="50000"/>
          </a:schemeClr>
        </a:buClr>
        <a:buSzPct val="80000"/>
        <a:buFont typeface="Wingdings 2" pitchFamily="18" charset="2"/>
        <a:buChar char=""/>
        <a:defRPr sz="1800" b="0" kern="1200">
          <a:solidFill>
            <a:schemeClr val="tx1">
              <a:lumMod val="65000"/>
              <a:lumOff val="35000"/>
            </a:schemeClr>
          </a:solidFill>
          <a:effectLst/>
          <a:latin typeface="+mn-lt"/>
          <a:ea typeface="+mn-ea"/>
          <a:cs typeface="+mn-cs"/>
        </a:defRPr>
      </a:lvl4pPr>
      <a:lvl5pPr marL="1719263" indent="-341313" algn="l" defTabSz="914400" rtl="0" eaLnBrk="1" latinLnBrk="0" hangingPunct="1">
        <a:spcBef>
          <a:spcPts val="1500"/>
        </a:spcBef>
        <a:buClr>
          <a:schemeClr val="tx1">
            <a:lumMod val="50000"/>
            <a:lumOff val="50000"/>
          </a:schemeClr>
        </a:buClr>
        <a:buSzPct val="80000"/>
        <a:buFont typeface="Wingdings 2" pitchFamily="18" charset="2"/>
        <a:buChar char=""/>
        <a:defRPr sz="1800" b="0" kern="1200">
          <a:solidFill>
            <a:schemeClr val="tx1">
              <a:lumMod val="65000"/>
              <a:lumOff val="35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herpterkep.mme.hu/keteltuek.php?parent=6" TargetMode="External"/><Relationship Id="rId2" Type="http://schemas.openxmlformats.org/officeDocument/2006/relationships/hyperlink" Target="http://herpterkep.mme.hu/keteltuek.php?parent=4" TargetMode="Externa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herpterkep.mme.hu/keteltuek.php?parent=6" TargetMode="External"/><Relationship Id="rId2" Type="http://schemas.openxmlformats.org/officeDocument/2006/relationships/hyperlink" Target="http://herpterkep.mme.hu/keteltuek.php?parent=4" TargetMode="Externa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herpterkep.mme.hu/keteltuek.php?parent=6" TargetMode="External"/><Relationship Id="rId2" Type="http://schemas.openxmlformats.org/officeDocument/2006/relationships/hyperlink" Target="http://herpterkep.mme.hu/keteltuek.php?parent=4" TargetMode="Externa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herpterkep.mme.hu/keteltuek.php?parent=6" TargetMode="External"/><Relationship Id="rId2" Type="http://schemas.openxmlformats.org/officeDocument/2006/relationships/hyperlink" Target="http://herpterkep.mme.hu/keteltuek.php?parent=4" TargetMode="Externa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herpterkep.mme.hu/keteltuek.php?parent=18" TargetMode="External"/><Relationship Id="rId2" Type="http://schemas.openxmlformats.org/officeDocument/2006/relationships/hyperlink" Target="http://herpterkep.mme.hu/keteltuek.php?parent=4" TargetMode="Externa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herpterkep.mme.hu/keteltuek.php?parent=18" TargetMode="External"/><Relationship Id="rId2" Type="http://schemas.openxmlformats.org/officeDocument/2006/relationships/hyperlink" Target="http://herpterkep.mme.hu/keteltuek.php?parent=4" TargetMode="Externa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herpterkep.mme.hu/keteltuek.php?parent=21" TargetMode="External"/><Relationship Id="rId2" Type="http://schemas.openxmlformats.org/officeDocument/2006/relationships/hyperlink" Target="http://herpterkep.mme.hu/keteltuek.php?parent=4" TargetMode="Externa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herpterkep.mme.hu/keteltuek.php?parent=23" TargetMode="External"/><Relationship Id="rId2" Type="http://schemas.openxmlformats.org/officeDocument/2006/relationships/hyperlink" Target="http://herpterkep.mme.hu/keteltuek.php?parent=4" TargetMode="Externa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herpterkep.mme.hu/keteltuek.php?parent=23" TargetMode="External"/><Relationship Id="rId2" Type="http://schemas.openxmlformats.org/officeDocument/2006/relationships/hyperlink" Target="http://herpterkep.mme.hu/keteltuek.php?parent=4" TargetMode="Externa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herpterkep.mme.hu/keteltuek.php?parent=26" TargetMode="External"/><Relationship Id="rId2" Type="http://schemas.openxmlformats.org/officeDocument/2006/relationships/hyperlink" Target="http://herpterkep.mme.hu/keteltuek.php?parent=4" TargetMode="Externa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herpterkep.mme.hu/keteltuek.php?parent=28" TargetMode="External"/><Relationship Id="rId2" Type="http://schemas.openxmlformats.org/officeDocument/2006/relationships/hyperlink" Target="http://herpterkep.mme.hu/keteltuek.php?parent=4" TargetMode="Externa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52.xml.rels><?xml version="1.0" encoding="UTF-8" standalone="yes"?>
<Relationships xmlns="http://schemas.openxmlformats.org/package/2006/relationships"><Relationship Id="rId3" Type="http://schemas.openxmlformats.org/officeDocument/2006/relationships/hyperlink" Target="http://herpterkep.mme.hu/keteltuek.php?parent=28" TargetMode="External"/><Relationship Id="rId2" Type="http://schemas.openxmlformats.org/officeDocument/2006/relationships/hyperlink" Target="http://herpterkep.mme.hu/keteltuek.php?parent=4" TargetMode="Externa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herpterkep.mme.hu/keteltuek.php?parent=28" TargetMode="External"/><Relationship Id="rId2" Type="http://schemas.openxmlformats.org/officeDocument/2006/relationships/hyperlink" Target="http://herpterkep.mme.hu/keteltuek.php?parent=4" TargetMode="Externa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5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5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herpterkep.mme.hu/keteltuek.php?parent=6" TargetMode="External"/><Relationship Id="rId2" Type="http://schemas.openxmlformats.org/officeDocument/2006/relationships/hyperlink" Target="http://herpterkep.mme.hu/keteltuek.php?parent=4" TargetMode="Externa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hyperlink" Target="http://herpterkep.mme.hu/keteltuek.php?parent=28" TargetMode="External"/><Relationship Id="rId2" Type="http://schemas.openxmlformats.org/officeDocument/2006/relationships/hyperlink" Target="http://herpterkep.mme.hu/keteltuek.php?parent=4" TargetMode="Externa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6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herpterkep.mme.hu/keteltuek.php?parent=28" TargetMode="External"/><Relationship Id="rId2" Type="http://schemas.openxmlformats.org/officeDocument/2006/relationships/hyperlink" Target="http://herpterkep.mme.hu/keteltuek.php?parent=4" TargetMode="Externa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6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herpterkep.mme.hu/keteltuek.php?parent=28" TargetMode="External"/><Relationship Id="rId2" Type="http://schemas.openxmlformats.org/officeDocument/2006/relationships/hyperlink" Target="http://herpterkep.mme.hu/keteltuek.php?parent=4" TargetMode="Externa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6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ctrTitle"/>
          </p:nvPr>
        </p:nvSpPr>
        <p:spPr>
          <a:xfrm>
            <a:off x="1371600" y="1676401"/>
            <a:ext cx="6872808" cy="1924050"/>
          </a:xfrm>
        </p:spPr>
        <p:txBody>
          <a:bodyPr/>
          <a:lstStyle/>
          <a:p>
            <a:r>
              <a:rPr lang="hu-HU" sz="6600" b="1" dirty="0" smtClean="0"/>
              <a:t>Hazai Kétéltűek</a:t>
            </a:r>
            <a:endParaRPr lang="hu-HU" sz="6600" b="1" dirty="0"/>
          </a:p>
        </p:txBody>
      </p:sp>
      <p:sp>
        <p:nvSpPr>
          <p:cNvPr id="4" name="Szövegdoboz 3"/>
          <p:cNvSpPr txBox="1"/>
          <p:nvPr/>
        </p:nvSpPr>
        <p:spPr>
          <a:xfrm>
            <a:off x="6876256" y="6453336"/>
            <a:ext cx="2267744" cy="461665"/>
          </a:xfrm>
          <a:prstGeom prst="rect">
            <a:avLst/>
          </a:prstGeom>
          <a:noFill/>
        </p:spPr>
        <p:txBody>
          <a:bodyPr wrap="square" rtlCol="0">
            <a:spAutoFit/>
          </a:bodyPr>
          <a:lstStyle/>
          <a:p>
            <a:pPr algn="r"/>
            <a:r>
              <a:rPr lang="hu-HU" sz="2400" dirty="0" smtClean="0">
                <a:latin typeface="Edwardian Script ITC" pitchFamily="66" charset="0"/>
              </a:rPr>
              <a:t>Molnár Dominik</a:t>
            </a:r>
            <a:endParaRPr lang="hu-HU" sz="2400" dirty="0">
              <a:latin typeface="Edwardian Script ITC" pitchFamily="66" charset="0"/>
            </a:endParaRPr>
          </a:p>
        </p:txBody>
      </p:sp>
    </p:spTree>
    <p:extLst>
      <p:ext uri="{BB962C8B-B14F-4D97-AF65-F5344CB8AC3E}">
        <p14:creationId xmlns:p14="http://schemas.microsoft.com/office/powerpoint/2010/main" val="276405461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79512" y="188640"/>
            <a:ext cx="6248400" cy="414113"/>
          </a:xfrm>
        </p:spPr>
        <p:txBody>
          <a:bodyPr/>
          <a:lstStyle/>
          <a:p>
            <a:r>
              <a:rPr lang="hu-HU" sz="2000" dirty="0">
                <a:effectLst/>
              </a:rPr>
              <a:t/>
            </a:r>
            <a:br>
              <a:rPr lang="hu-HU" sz="2000" dirty="0">
                <a:effectLst/>
              </a:rPr>
            </a:br>
            <a:r>
              <a:rPr lang="hu-HU" sz="2000" dirty="0">
                <a:effectLst/>
              </a:rPr>
              <a:t>Alpesi gőte </a:t>
            </a:r>
            <a:r>
              <a:rPr lang="hu-HU" sz="2000" dirty="0" smtClean="0">
                <a:effectLst/>
              </a:rPr>
              <a:t>(</a:t>
            </a:r>
            <a:r>
              <a:rPr lang="hu-HU" sz="2000" i="1" dirty="0" err="1" smtClean="0">
                <a:effectLst/>
              </a:rPr>
              <a:t>Mesotriton</a:t>
            </a:r>
            <a:r>
              <a:rPr lang="hu-HU" sz="2000" i="1" dirty="0" smtClean="0">
                <a:effectLst/>
              </a:rPr>
              <a:t> </a:t>
            </a:r>
            <a:r>
              <a:rPr lang="hu-HU" sz="2000" i="1" dirty="0" err="1" smtClean="0">
                <a:effectLst/>
              </a:rPr>
              <a:t>alpestris</a:t>
            </a:r>
            <a:r>
              <a:rPr lang="hu-HU" sz="2000" i="1" dirty="0" smtClean="0">
                <a:effectLst/>
              </a:rPr>
              <a:t>)</a:t>
            </a:r>
            <a:r>
              <a:rPr lang="hu-HU" sz="2000" dirty="0" smtClean="0">
                <a:effectLst/>
              </a:rPr>
              <a:t> </a:t>
            </a:r>
            <a:endParaRPr lang="hu-HU" sz="2000" dirty="0">
              <a:effectLst/>
            </a:endParaRPr>
          </a:p>
        </p:txBody>
      </p:sp>
      <p:graphicFrame>
        <p:nvGraphicFramePr>
          <p:cNvPr id="5" name="Táblázat 4"/>
          <p:cNvGraphicFramePr>
            <a:graphicFrameLocks noGrp="1"/>
          </p:cNvGraphicFramePr>
          <p:nvPr>
            <p:extLst>
              <p:ext uri="{D42A27DB-BD31-4B8C-83A1-F6EECF244321}">
                <p14:modId xmlns:p14="http://schemas.microsoft.com/office/powerpoint/2010/main" val="63878266"/>
              </p:ext>
            </p:extLst>
          </p:nvPr>
        </p:nvGraphicFramePr>
        <p:xfrm>
          <a:off x="251520" y="692696"/>
          <a:ext cx="8496944" cy="1158240"/>
        </p:xfrm>
        <a:graphic>
          <a:graphicData uri="http://schemas.openxmlformats.org/drawingml/2006/table">
            <a:tbl>
              <a:tblPr firstRow="1" bandRow="1">
                <a:tableStyleId>{5C22544A-7EE6-4342-B048-85BDC9FD1C3A}</a:tableStyleId>
              </a:tblPr>
              <a:tblGrid>
                <a:gridCol w="1630017"/>
                <a:gridCol w="1630017"/>
                <a:gridCol w="1852534"/>
                <a:gridCol w="1407500"/>
                <a:gridCol w="1976876"/>
              </a:tblGrid>
              <a:tr h="1014224">
                <a:tc>
                  <a:txBody>
                    <a:bodyPr/>
                    <a:lstStyle/>
                    <a:p>
                      <a:r>
                        <a:rPr lang="hu-HU" sz="1400" b="1" dirty="0" smtClean="0">
                          <a:solidFill>
                            <a:schemeClr val="bg1"/>
                          </a:solidFill>
                          <a:effectLst/>
                        </a:rPr>
                        <a:t>Osztály</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rPr>
                        <a:t>Kétéltűek</a:t>
                      </a:r>
                      <a:br>
                        <a:rPr lang="hu-HU" sz="1400" b="1" dirty="0" smtClean="0">
                          <a:solidFill>
                            <a:schemeClr val="tx2">
                              <a:lumMod val="50000"/>
                            </a:schemeClr>
                          </a:solidFill>
                        </a:rPr>
                      </a:br>
                      <a:r>
                        <a:rPr lang="hu-HU" sz="1400" b="1" i="1" dirty="0" smtClean="0">
                          <a:solidFill>
                            <a:schemeClr val="tx2">
                              <a:lumMod val="50000"/>
                            </a:schemeClr>
                          </a:solidFill>
                        </a:rPr>
                        <a:t>(</a:t>
                      </a:r>
                      <a:r>
                        <a:rPr lang="hu-HU" sz="1400" b="1" i="1" dirty="0" err="1" smtClean="0">
                          <a:solidFill>
                            <a:schemeClr val="tx2">
                              <a:lumMod val="50000"/>
                            </a:schemeClr>
                          </a:solidFill>
                        </a:rPr>
                        <a:t>Amphibia</a:t>
                      </a:r>
                      <a:r>
                        <a:rPr lang="hu-HU" sz="1400" b="1" i="1" dirty="0" smtClean="0">
                          <a:solidFill>
                            <a:schemeClr val="tx2">
                              <a:lumMod val="50000"/>
                            </a:schemeClr>
                          </a:solidFill>
                        </a:rPr>
                        <a:t>)</a:t>
                      </a:r>
                      <a:endParaRPr lang="hu-HU" sz="1400" dirty="0">
                        <a:solidFill>
                          <a:schemeClr val="tx2">
                            <a:lumMod val="50000"/>
                          </a:schemeClr>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Rend</a:t>
                      </a:r>
                      <a:r>
                        <a:rPr lang="hu-HU" sz="1400" dirty="0" smtClean="0">
                          <a:solidFill>
                            <a:schemeClr val="bg1"/>
                          </a:solidFill>
                          <a:effectLst/>
                        </a:rPr>
                        <a:t/>
                      </a:r>
                      <a:br>
                        <a:rPr lang="hu-HU" sz="1400" dirty="0" smtClean="0">
                          <a:solidFill>
                            <a:schemeClr val="bg1"/>
                          </a:solidFill>
                          <a:effectLst/>
                        </a:rPr>
                      </a:br>
                      <a:r>
                        <a:rPr lang="hu-HU" sz="1400" b="1" dirty="0" err="1" smtClean="0">
                          <a:solidFill>
                            <a:schemeClr val="tx2">
                              <a:lumMod val="50000"/>
                            </a:schemeClr>
                          </a:solidFill>
                          <a:hlinkClick r:id="rId2"/>
                        </a:rPr>
                        <a:t>Farkos</a:t>
                      </a:r>
                      <a:r>
                        <a:rPr lang="hu-HU" sz="1400" b="1" dirty="0" smtClean="0">
                          <a:solidFill>
                            <a:schemeClr val="tx2">
                              <a:lumMod val="50000"/>
                            </a:schemeClr>
                          </a:solidFill>
                          <a:hlinkClick r:id="rId2"/>
                        </a:rPr>
                        <a:t> Kétéltűek</a:t>
                      </a:r>
                      <a:br>
                        <a:rPr lang="hu-HU" sz="1400" b="1" dirty="0" smtClean="0">
                          <a:solidFill>
                            <a:schemeClr val="tx2">
                              <a:lumMod val="50000"/>
                            </a:schemeClr>
                          </a:solidFill>
                          <a:hlinkClick r:id="rId2"/>
                        </a:rPr>
                      </a:br>
                      <a:r>
                        <a:rPr lang="hu-HU" sz="1400" b="1" i="1" dirty="0" smtClean="0">
                          <a:solidFill>
                            <a:schemeClr val="tx2">
                              <a:lumMod val="50000"/>
                            </a:schemeClr>
                          </a:solidFill>
                          <a:hlinkClick r:id="rId2"/>
                        </a:rPr>
                        <a:t>(</a:t>
                      </a:r>
                      <a:r>
                        <a:rPr lang="hu-HU" sz="1400" b="1" i="1" dirty="0" err="1" smtClean="0">
                          <a:solidFill>
                            <a:schemeClr val="tx2">
                              <a:lumMod val="50000"/>
                            </a:schemeClr>
                          </a:solidFill>
                          <a:hlinkClick r:id="rId2"/>
                        </a:rPr>
                        <a:t>Caudata</a:t>
                      </a:r>
                      <a:r>
                        <a:rPr lang="hu-HU" sz="1400" b="1" i="1" dirty="0" smtClean="0">
                          <a:solidFill>
                            <a:schemeClr val="tx2">
                              <a:lumMod val="50000"/>
                            </a:schemeClr>
                          </a:solidFill>
                          <a:hlinkClick r:id="rId2"/>
                        </a:rPr>
                        <a:t>)</a:t>
                      </a:r>
                      <a:endParaRPr lang="hu-HU" sz="1400" dirty="0" smtClean="0">
                        <a:solidFill>
                          <a:schemeClr val="tx2">
                            <a:lumMod val="50000"/>
                          </a:schemeClr>
                        </a:solidFill>
                        <a:effectLst/>
                      </a:endParaRPr>
                    </a:p>
                    <a:p>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Család</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hlinkClick r:id="rId3"/>
                        </a:rPr>
                        <a:t>Szalamandrafélék családja</a:t>
                      </a:r>
                      <a:br>
                        <a:rPr lang="hu-HU" sz="1400" b="1" dirty="0" smtClean="0">
                          <a:solidFill>
                            <a:schemeClr val="tx2">
                              <a:lumMod val="50000"/>
                            </a:schemeClr>
                          </a:solidFill>
                          <a:hlinkClick r:id="rId3"/>
                        </a:rPr>
                      </a:br>
                      <a:r>
                        <a:rPr lang="hu-HU" sz="1400" b="1" i="1" dirty="0" smtClean="0">
                          <a:solidFill>
                            <a:schemeClr val="tx2">
                              <a:lumMod val="50000"/>
                            </a:schemeClr>
                          </a:solidFill>
                          <a:hlinkClick r:id="rId3"/>
                        </a:rPr>
                        <a:t>(</a:t>
                      </a:r>
                      <a:r>
                        <a:rPr lang="hu-HU" sz="1400" b="1" i="1" dirty="0" err="1" smtClean="0">
                          <a:solidFill>
                            <a:schemeClr val="tx2">
                              <a:lumMod val="50000"/>
                            </a:schemeClr>
                          </a:solidFill>
                          <a:hlinkClick r:id="rId3"/>
                        </a:rPr>
                        <a:t>Salamandridae</a:t>
                      </a:r>
                      <a:r>
                        <a:rPr lang="hu-HU" sz="1400" b="1" i="1" dirty="0" smtClean="0">
                          <a:solidFill>
                            <a:schemeClr val="tx2">
                              <a:lumMod val="50000"/>
                            </a:schemeClr>
                          </a:solidFill>
                          <a:hlinkClick r:id="rId3"/>
                        </a:rPr>
                        <a:t>)</a:t>
                      </a:r>
                      <a:endParaRPr lang="hu-HU" sz="1400" dirty="0" smtClean="0">
                        <a:solidFill>
                          <a:schemeClr val="tx2">
                            <a:lumMod val="50000"/>
                          </a:schemeClr>
                        </a:solidFill>
                        <a:effectLst/>
                      </a:endParaRPr>
                    </a:p>
                    <a:p>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Hazai jogi védettség</a:t>
                      </a:r>
                      <a:r>
                        <a:rPr lang="hu-HU" sz="1400" dirty="0" smtClean="0">
                          <a:effectLst/>
                        </a:rPr>
                        <a:t/>
                      </a:r>
                      <a:br>
                        <a:rPr lang="hu-HU" sz="1400" dirty="0" smtClean="0">
                          <a:effectLst/>
                        </a:rPr>
                      </a:br>
                      <a:r>
                        <a:rPr lang="hu-HU" sz="1400" b="1" dirty="0" smtClean="0">
                          <a:solidFill>
                            <a:schemeClr val="tx2">
                              <a:lumMod val="50000"/>
                            </a:schemeClr>
                          </a:solidFill>
                          <a:effectLst/>
                        </a:rPr>
                        <a:t>Védett faj</a:t>
                      </a:r>
                      <a:endParaRPr lang="hu-HU" sz="1400" dirty="0" smtClean="0">
                        <a:solidFill>
                          <a:schemeClr val="tx2">
                            <a:lumMod val="50000"/>
                          </a:schemeClr>
                        </a:solidFill>
                        <a:effectLst/>
                      </a:endParaRPr>
                    </a:p>
                    <a:p>
                      <a:endParaRPr lang="hu-HU" sz="1400" dirty="0"/>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Természetvédelmi értéke</a:t>
                      </a:r>
                      <a:r>
                        <a:rPr lang="hu-HU" sz="1400" dirty="0" smtClean="0">
                          <a:effectLst/>
                        </a:rPr>
                        <a:t/>
                      </a:r>
                      <a:br>
                        <a:rPr lang="hu-HU" sz="1400" dirty="0" smtClean="0">
                          <a:effectLst/>
                        </a:rPr>
                      </a:br>
                      <a:r>
                        <a:rPr lang="hu-HU" sz="1400" dirty="0" smtClean="0">
                          <a:solidFill>
                            <a:schemeClr val="tx2">
                              <a:lumMod val="50000"/>
                            </a:schemeClr>
                          </a:solidFill>
                          <a:effectLst/>
                        </a:rPr>
                        <a:t>50.000Ft</a:t>
                      </a:r>
                      <a:endParaRPr lang="hu-HU" sz="1400" dirty="0">
                        <a:solidFill>
                          <a:schemeClr val="tx2">
                            <a:lumMod val="50000"/>
                          </a:schemeClr>
                        </a:solidFill>
                      </a:endParaRPr>
                    </a:p>
                  </a:txBody>
                  <a:tcPr>
                    <a:solidFill>
                      <a:srgbClr val="92D050"/>
                    </a:solidFill>
                  </a:tcPr>
                </a:tc>
              </a:tr>
            </a:tbl>
          </a:graphicData>
        </a:graphic>
      </p:graphicFrame>
      <p:sp>
        <p:nvSpPr>
          <p:cNvPr id="6" name="Szövegdoboz 5"/>
          <p:cNvSpPr txBox="1"/>
          <p:nvPr/>
        </p:nvSpPr>
        <p:spPr>
          <a:xfrm>
            <a:off x="179512" y="2204864"/>
            <a:ext cx="4176464" cy="3785652"/>
          </a:xfrm>
          <a:prstGeom prst="rect">
            <a:avLst/>
          </a:prstGeom>
          <a:noFill/>
        </p:spPr>
        <p:txBody>
          <a:bodyPr wrap="square" rtlCol="0">
            <a:spAutoFit/>
          </a:bodyPr>
          <a:lstStyle/>
          <a:p>
            <a:r>
              <a:rPr lang="hu-HU" sz="1600" b="1" dirty="0" smtClean="0"/>
              <a:t>A HÍM ALPESI GŐTE</a:t>
            </a:r>
            <a:r>
              <a:rPr lang="hu-HU" sz="1600" dirty="0" smtClean="0"/>
              <a:t> általában 8, a nőstény 12 cm hosszú. A hím hátoldala kékes vagy palaszürke, néha márványozott. Nászidőszakban a hímen a fejtetőtől a </a:t>
            </a:r>
            <a:r>
              <a:rPr lang="hu-HU" sz="1600" dirty="0" err="1" smtClean="0"/>
              <a:t>farokvégig</a:t>
            </a:r>
            <a:r>
              <a:rPr lang="hu-HU" sz="1600" dirty="0" smtClean="0"/>
              <a:t> kb. 1.5 - 2 mm magas hátperem húzódik, amely sárgásfehér színű, és rajta szabályos sorban elhelyezkedő foltok vannak. A test oldala sárgásfehér, fekete foltokkal díszítve, amelyet alulról azúrkék csík határol. A </a:t>
            </a:r>
            <a:r>
              <a:rPr lang="hu-HU" sz="1600" dirty="0" err="1" smtClean="0"/>
              <a:t>hasoldal</a:t>
            </a:r>
            <a:r>
              <a:rPr lang="hu-HU" sz="1600" dirty="0" smtClean="0"/>
              <a:t> narancssárga, nincs rajta mintázat. A nőstény hátoldala zöldes, világos- vagy sötétszürke, márványozott. Hátpereme nincs, hasa a híméhez hasonló.</a:t>
            </a:r>
            <a:endParaRPr lang="hu-HU" sz="1500" dirty="0"/>
          </a:p>
        </p:txBody>
      </p:sp>
      <p:pic>
        <p:nvPicPr>
          <p:cNvPr id="9218" name="Picture 2" descr="http://herpterkep.mme.hu/images/image.php/Talp_crop.jpg?width=520&amp;height=240&amp;image=/images/Talp_cr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2492896"/>
            <a:ext cx="4232920" cy="329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87402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herpterkep.mme.hu/images/Tal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92089"/>
            <a:ext cx="5688632" cy="273630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herpterkep.mme.hu/images/alpesi_par_kics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983" y="3140968"/>
            <a:ext cx="6749324" cy="3189785"/>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7409725" y="4293095"/>
            <a:ext cx="1440160" cy="2092881"/>
          </a:xfrm>
          <a:prstGeom prst="rect">
            <a:avLst/>
          </a:prstGeom>
          <a:noFill/>
        </p:spPr>
        <p:txBody>
          <a:bodyPr wrap="square" rtlCol="0">
            <a:spAutoFit/>
          </a:bodyPr>
          <a:lstStyle/>
          <a:p>
            <a:r>
              <a:rPr lang="hu-HU" sz="1400" b="1" dirty="0" smtClean="0"/>
              <a:t>Alpesi gőte pár</a:t>
            </a:r>
            <a:br>
              <a:rPr lang="hu-HU" sz="1400" b="1" dirty="0" smtClean="0"/>
            </a:br>
            <a:endParaRPr lang="hu-HU" sz="1400" b="1" dirty="0" smtClean="0"/>
          </a:p>
          <a:p>
            <a:r>
              <a:rPr lang="hu-HU" sz="1400" dirty="0" smtClean="0"/>
              <a:t>Párzási időszakban kifejezetten látszik az ivari kétalakúság. </a:t>
            </a:r>
          </a:p>
          <a:p>
            <a:endParaRPr lang="hu-HU" dirty="0"/>
          </a:p>
        </p:txBody>
      </p:sp>
      <p:sp>
        <p:nvSpPr>
          <p:cNvPr id="3" name="Szövegdoboz 2"/>
          <p:cNvSpPr txBox="1"/>
          <p:nvPr/>
        </p:nvSpPr>
        <p:spPr>
          <a:xfrm>
            <a:off x="6257597" y="764704"/>
            <a:ext cx="2304256" cy="1446550"/>
          </a:xfrm>
          <a:prstGeom prst="rect">
            <a:avLst/>
          </a:prstGeom>
          <a:noFill/>
        </p:spPr>
        <p:txBody>
          <a:bodyPr wrap="square" rtlCol="0">
            <a:spAutoFit/>
          </a:bodyPr>
          <a:lstStyle/>
          <a:p>
            <a:r>
              <a:rPr lang="hu-HU" sz="1400" b="1" dirty="0" smtClean="0"/>
              <a:t>Hím alpesi gőte </a:t>
            </a:r>
          </a:p>
          <a:p>
            <a:r>
              <a:rPr lang="hu-HU" sz="1400" dirty="0" smtClean="0"/>
              <a:t>Mind a nőstényre, mind a hímre jellemző a hát gerincvonalán futó világos vonal. </a:t>
            </a:r>
          </a:p>
          <a:p>
            <a:endParaRPr lang="hu-HU" dirty="0"/>
          </a:p>
        </p:txBody>
      </p:sp>
    </p:spTree>
    <p:extLst>
      <p:ext uri="{BB962C8B-B14F-4D97-AF65-F5344CB8AC3E}">
        <p14:creationId xmlns:p14="http://schemas.microsoft.com/office/powerpoint/2010/main" val="423548640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herpterkep.mme.hu/images/Triturus_alpestris_him_Sz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5731837" cy="3456384"/>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6156177" y="1700808"/>
            <a:ext cx="2736304" cy="1015663"/>
          </a:xfrm>
          <a:prstGeom prst="rect">
            <a:avLst/>
          </a:prstGeom>
          <a:noFill/>
        </p:spPr>
        <p:txBody>
          <a:bodyPr wrap="square" rtlCol="0">
            <a:spAutoFit/>
          </a:bodyPr>
          <a:lstStyle/>
          <a:p>
            <a:r>
              <a:rPr lang="hu-HU" sz="1400" b="1" dirty="0" smtClean="0"/>
              <a:t>Nászruhás hím alpesi gőte</a:t>
            </a:r>
          </a:p>
          <a:p>
            <a:r>
              <a:rPr lang="hu-HU" sz="1400" dirty="0" smtClean="0"/>
              <a:t>Nászidőszakban a hímek élénk színekben pompáznak.</a:t>
            </a:r>
          </a:p>
          <a:p>
            <a:endParaRPr lang="hu-HU" dirty="0"/>
          </a:p>
        </p:txBody>
      </p:sp>
      <p:pic>
        <p:nvPicPr>
          <p:cNvPr id="11268" name="Picture 4" descr="http://herpterkep.mme.hu/images/Triturus_alpestris_nosteny_Sz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19" y="3861048"/>
            <a:ext cx="3685927" cy="2468255"/>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4716016" y="4917842"/>
            <a:ext cx="4572000" cy="523220"/>
          </a:xfrm>
          <a:prstGeom prst="rect">
            <a:avLst/>
          </a:prstGeom>
        </p:spPr>
        <p:txBody>
          <a:bodyPr>
            <a:spAutoFit/>
          </a:bodyPr>
          <a:lstStyle/>
          <a:p>
            <a:r>
              <a:rPr lang="hu-HU" sz="1400" b="1" dirty="0" smtClean="0"/>
              <a:t>Nőstény alpesi gőte</a:t>
            </a:r>
          </a:p>
          <a:p>
            <a:r>
              <a:rPr lang="hu-HU" sz="1400" dirty="0" smtClean="0"/>
              <a:t>Jellegzetes a márványozott mintázat.</a:t>
            </a:r>
            <a:endParaRPr lang="hu-HU" sz="1400" dirty="0"/>
          </a:p>
        </p:txBody>
      </p:sp>
    </p:spTree>
    <p:extLst>
      <p:ext uri="{BB962C8B-B14F-4D97-AF65-F5344CB8AC3E}">
        <p14:creationId xmlns:p14="http://schemas.microsoft.com/office/powerpoint/2010/main" val="253011390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herpterkep.mme.hu/images/Alpesi_gote_p4067930_crop_resiz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3884983"/>
            <a:ext cx="3600400" cy="240608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herpterkep.mme.hu/images/Alpesigote_P1230908_crop_resiz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19" y="188641"/>
            <a:ext cx="5260861" cy="360040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5652120" y="1437876"/>
            <a:ext cx="3240360" cy="738664"/>
          </a:xfrm>
          <a:prstGeom prst="rect">
            <a:avLst/>
          </a:prstGeom>
        </p:spPr>
        <p:txBody>
          <a:bodyPr wrap="square">
            <a:spAutoFit/>
          </a:bodyPr>
          <a:lstStyle/>
          <a:p>
            <a:r>
              <a:rPr lang="hu-HU" sz="1400" b="1" dirty="0" smtClean="0"/>
              <a:t>Alpesi gőte lárva</a:t>
            </a:r>
          </a:p>
          <a:p>
            <a:r>
              <a:rPr lang="hu-HU" sz="1400" dirty="0" smtClean="0"/>
              <a:t>Alpesi gőte lárvákon is látszódik már a márványozott mintázat.</a:t>
            </a:r>
            <a:endParaRPr lang="hu-HU" sz="1400" dirty="0"/>
          </a:p>
        </p:txBody>
      </p:sp>
      <p:sp>
        <p:nvSpPr>
          <p:cNvPr id="3" name="Téglalap 2"/>
          <p:cNvSpPr/>
          <p:nvPr/>
        </p:nvSpPr>
        <p:spPr>
          <a:xfrm>
            <a:off x="1403648" y="4631020"/>
            <a:ext cx="3544003" cy="738664"/>
          </a:xfrm>
          <a:prstGeom prst="rect">
            <a:avLst/>
          </a:prstGeom>
        </p:spPr>
        <p:txBody>
          <a:bodyPr wrap="square">
            <a:spAutoFit/>
          </a:bodyPr>
          <a:lstStyle/>
          <a:p>
            <a:r>
              <a:rPr lang="hu-HU" sz="1400" b="1" dirty="0" smtClean="0"/>
              <a:t>Alpesi gőte hím</a:t>
            </a:r>
          </a:p>
          <a:p>
            <a:r>
              <a:rPr lang="hu-HU" sz="1400" dirty="0" smtClean="0"/>
              <a:t>Tavasszal időszakos vizekben is találkozhatunk velük.</a:t>
            </a:r>
            <a:endParaRPr lang="hu-HU" sz="1400" dirty="0"/>
          </a:p>
        </p:txBody>
      </p:sp>
    </p:spTree>
    <p:extLst>
      <p:ext uri="{BB962C8B-B14F-4D97-AF65-F5344CB8AC3E}">
        <p14:creationId xmlns:p14="http://schemas.microsoft.com/office/powerpoint/2010/main" val="28565692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79512" y="188640"/>
            <a:ext cx="6248400" cy="414113"/>
          </a:xfrm>
        </p:spPr>
        <p:txBody>
          <a:bodyPr/>
          <a:lstStyle/>
          <a:p>
            <a:r>
              <a:rPr lang="hu-HU" sz="2000" dirty="0">
                <a:effectLst/>
              </a:rPr>
              <a:t/>
            </a:r>
            <a:br>
              <a:rPr lang="hu-HU" sz="2000" dirty="0">
                <a:effectLst/>
              </a:rPr>
            </a:br>
            <a:r>
              <a:rPr lang="hu-HU" sz="2000" dirty="0">
                <a:effectLst/>
              </a:rPr>
              <a:t/>
            </a:r>
            <a:br>
              <a:rPr lang="hu-HU" sz="2000" dirty="0">
                <a:effectLst/>
              </a:rPr>
            </a:br>
            <a:r>
              <a:rPr lang="hu-HU" sz="2000" dirty="0">
                <a:effectLst/>
              </a:rPr>
              <a:t>Dunai </a:t>
            </a:r>
            <a:r>
              <a:rPr lang="hu-HU" sz="2000" dirty="0" err="1">
                <a:effectLst/>
              </a:rPr>
              <a:t>tarajosgőte</a:t>
            </a:r>
            <a:r>
              <a:rPr lang="hu-HU" sz="2000" dirty="0">
                <a:effectLst/>
              </a:rPr>
              <a:t> </a:t>
            </a:r>
            <a:r>
              <a:rPr lang="hu-HU" sz="2000" dirty="0" smtClean="0">
                <a:effectLst/>
              </a:rPr>
              <a:t>(</a:t>
            </a:r>
            <a:r>
              <a:rPr lang="hu-HU" sz="2000" i="1" dirty="0" err="1" smtClean="0">
                <a:effectLst/>
              </a:rPr>
              <a:t>Triturus</a:t>
            </a:r>
            <a:r>
              <a:rPr lang="hu-HU" sz="2000" i="1" dirty="0" smtClean="0">
                <a:effectLst/>
              </a:rPr>
              <a:t> </a:t>
            </a:r>
            <a:r>
              <a:rPr lang="hu-HU" sz="2000" i="1" dirty="0" err="1" smtClean="0">
                <a:effectLst/>
              </a:rPr>
              <a:t>dobrogicus</a:t>
            </a:r>
            <a:r>
              <a:rPr lang="hu-HU" sz="2000" i="1" dirty="0" smtClean="0">
                <a:effectLst/>
              </a:rPr>
              <a:t>)</a:t>
            </a:r>
            <a:r>
              <a:rPr lang="hu-HU" sz="2000" dirty="0" smtClean="0">
                <a:effectLst/>
              </a:rPr>
              <a:t> </a:t>
            </a:r>
            <a:endParaRPr lang="hu-HU" sz="2000" dirty="0">
              <a:effectLst/>
            </a:endParaRPr>
          </a:p>
        </p:txBody>
      </p:sp>
      <p:graphicFrame>
        <p:nvGraphicFramePr>
          <p:cNvPr id="5" name="Táblázat 4"/>
          <p:cNvGraphicFramePr>
            <a:graphicFrameLocks noGrp="1"/>
          </p:cNvGraphicFramePr>
          <p:nvPr>
            <p:extLst>
              <p:ext uri="{D42A27DB-BD31-4B8C-83A1-F6EECF244321}">
                <p14:modId xmlns:p14="http://schemas.microsoft.com/office/powerpoint/2010/main" val="3310414112"/>
              </p:ext>
            </p:extLst>
          </p:nvPr>
        </p:nvGraphicFramePr>
        <p:xfrm>
          <a:off x="251520" y="692696"/>
          <a:ext cx="8496944" cy="1158240"/>
        </p:xfrm>
        <a:graphic>
          <a:graphicData uri="http://schemas.openxmlformats.org/drawingml/2006/table">
            <a:tbl>
              <a:tblPr firstRow="1" bandRow="1">
                <a:tableStyleId>{5C22544A-7EE6-4342-B048-85BDC9FD1C3A}</a:tableStyleId>
              </a:tblPr>
              <a:tblGrid>
                <a:gridCol w="1630017"/>
                <a:gridCol w="1630017"/>
                <a:gridCol w="1852534"/>
                <a:gridCol w="1407500"/>
                <a:gridCol w="1976876"/>
              </a:tblGrid>
              <a:tr h="1014224">
                <a:tc>
                  <a:txBody>
                    <a:bodyPr/>
                    <a:lstStyle/>
                    <a:p>
                      <a:r>
                        <a:rPr lang="hu-HU" sz="1400" b="1" dirty="0" smtClean="0">
                          <a:solidFill>
                            <a:schemeClr val="bg1"/>
                          </a:solidFill>
                          <a:effectLst/>
                        </a:rPr>
                        <a:t>Osztály</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rPr>
                        <a:t>Kétéltűek</a:t>
                      </a:r>
                      <a:br>
                        <a:rPr lang="hu-HU" sz="1400" b="1" dirty="0" smtClean="0">
                          <a:solidFill>
                            <a:schemeClr val="tx2">
                              <a:lumMod val="50000"/>
                            </a:schemeClr>
                          </a:solidFill>
                        </a:rPr>
                      </a:br>
                      <a:r>
                        <a:rPr lang="hu-HU" sz="1400" b="1" i="1" dirty="0" smtClean="0">
                          <a:solidFill>
                            <a:schemeClr val="tx2">
                              <a:lumMod val="50000"/>
                            </a:schemeClr>
                          </a:solidFill>
                        </a:rPr>
                        <a:t>(</a:t>
                      </a:r>
                      <a:r>
                        <a:rPr lang="hu-HU" sz="1400" b="1" i="1" dirty="0" err="1" smtClean="0">
                          <a:solidFill>
                            <a:schemeClr val="tx2">
                              <a:lumMod val="50000"/>
                            </a:schemeClr>
                          </a:solidFill>
                        </a:rPr>
                        <a:t>Amphibia</a:t>
                      </a:r>
                      <a:r>
                        <a:rPr lang="hu-HU" sz="1400" b="1" i="1" dirty="0" smtClean="0">
                          <a:solidFill>
                            <a:schemeClr val="tx2">
                              <a:lumMod val="50000"/>
                            </a:schemeClr>
                          </a:solidFill>
                        </a:rPr>
                        <a:t>)</a:t>
                      </a:r>
                      <a:endParaRPr lang="hu-HU" sz="1400" dirty="0">
                        <a:solidFill>
                          <a:schemeClr val="tx2">
                            <a:lumMod val="50000"/>
                          </a:schemeClr>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Rend</a:t>
                      </a:r>
                      <a:r>
                        <a:rPr lang="hu-HU" sz="1400" dirty="0" smtClean="0">
                          <a:solidFill>
                            <a:schemeClr val="bg1"/>
                          </a:solidFill>
                          <a:effectLst/>
                        </a:rPr>
                        <a:t/>
                      </a:r>
                      <a:br>
                        <a:rPr lang="hu-HU" sz="1400" dirty="0" smtClean="0">
                          <a:solidFill>
                            <a:schemeClr val="bg1"/>
                          </a:solidFill>
                          <a:effectLst/>
                        </a:rPr>
                      </a:br>
                      <a:r>
                        <a:rPr lang="hu-HU" sz="1400" b="1" dirty="0" err="1" smtClean="0">
                          <a:solidFill>
                            <a:schemeClr val="tx2">
                              <a:lumMod val="50000"/>
                            </a:schemeClr>
                          </a:solidFill>
                          <a:hlinkClick r:id="rId2"/>
                        </a:rPr>
                        <a:t>Farkos</a:t>
                      </a:r>
                      <a:r>
                        <a:rPr lang="hu-HU" sz="1400" b="1" dirty="0" smtClean="0">
                          <a:solidFill>
                            <a:schemeClr val="tx2">
                              <a:lumMod val="50000"/>
                            </a:schemeClr>
                          </a:solidFill>
                          <a:hlinkClick r:id="rId2"/>
                        </a:rPr>
                        <a:t> Kétéltűek</a:t>
                      </a:r>
                      <a:br>
                        <a:rPr lang="hu-HU" sz="1400" b="1" dirty="0" smtClean="0">
                          <a:solidFill>
                            <a:schemeClr val="tx2">
                              <a:lumMod val="50000"/>
                            </a:schemeClr>
                          </a:solidFill>
                          <a:hlinkClick r:id="rId2"/>
                        </a:rPr>
                      </a:br>
                      <a:r>
                        <a:rPr lang="hu-HU" sz="1400" b="1" i="1" dirty="0" smtClean="0">
                          <a:solidFill>
                            <a:schemeClr val="tx2">
                              <a:lumMod val="50000"/>
                            </a:schemeClr>
                          </a:solidFill>
                          <a:hlinkClick r:id="rId2"/>
                        </a:rPr>
                        <a:t>(</a:t>
                      </a:r>
                      <a:r>
                        <a:rPr lang="hu-HU" sz="1400" b="1" i="1" dirty="0" err="1" smtClean="0">
                          <a:solidFill>
                            <a:schemeClr val="tx2">
                              <a:lumMod val="50000"/>
                            </a:schemeClr>
                          </a:solidFill>
                          <a:hlinkClick r:id="rId2"/>
                        </a:rPr>
                        <a:t>Caudata</a:t>
                      </a:r>
                      <a:r>
                        <a:rPr lang="hu-HU" sz="1400" b="1" i="1" dirty="0" smtClean="0">
                          <a:solidFill>
                            <a:schemeClr val="tx2">
                              <a:lumMod val="50000"/>
                            </a:schemeClr>
                          </a:solidFill>
                          <a:hlinkClick r:id="rId2"/>
                        </a:rPr>
                        <a:t>)</a:t>
                      </a:r>
                      <a:endParaRPr lang="hu-HU" sz="1400" dirty="0" smtClean="0">
                        <a:solidFill>
                          <a:schemeClr val="tx2">
                            <a:lumMod val="50000"/>
                          </a:schemeClr>
                        </a:solidFill>
                        <a:effectLst/>
                      </a:endParaRPr>
                    </a:p>
                    <a:p>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Család</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hlinkClick r:id="rId3"/>
                        </a:rPr>
                        <a:t>Szalamandrafélék családja</a:t>
                      </a:r>
                      <a:br>
                        <a:rPr lang="hu-HU" sz="1400" b="1" dirty="0" smtClean="0">
                          <a:solidFill>
                            <a:schemeClr val="tx2">
                              <a:lumMod val="50000"/>
                            </a:schemeClr>
                          </a:solidFill>
                          <a:hlinkClick r:id="rId3"/>
                        </a:rPr>
                      </a:br>
                      <a:r>
                        <a:rPr lang="hu-HU" sz="1400" b="1" i="1" dirty="0" smtClean="0">
                          <a:solidFill>
                            <a:schemeClr val="tx2">
                              <a:lumMod val="50000"/>
                            </a:schemeClr>
                          </a:solidFill>
                          <a:hlinkClick r:id="rId3"/>
                        </a:rPr>
                        <a:t>(</a:t>
                      </a:r>
                      <a:r>
                        <a:rPr lang="hu-HU" sz="1400" b="1" i="1" dirty="0" err="1" smtClean="0">
                          <a:solidFill>
                            <a:schemeClr val="tx2">
                              <a:lumMod val="50000"/>
                            </a:schemeClr>
                          </a:solidFill>
                          <a:hlinkClick r:id="rId3"/>
                        </a:rPr>
                        <a:t>Salamandridae</a:t>
                      </a:r>
                      <a:r>
                        <a:rPr lang="hu-HU" sz="1400" b="1" i="1" dirty="0" smtClean="0">
                          <a:solidFill>
                            <a:schemeClr val="tx2">
                              <a:lumMod val="50000"/>
                            </a:schemeClr>
                          </a:solidFill>
                          <a:hlinkClick r:id="rId3"/>
                        </a:rPr>
                        <a:t>)</a:t>
                      </a:r>
                      <a:endParaRPr lang="hu-HU" sz="1400" dirty="0" smtClean="0">
                        <a:solidFill>
                          <a:schemeClr val="tx2">
                            <a:lumMod val="50000"/>
                          </a:schemeClr>
                        </a:solidFill>
                        <a:effectLst/>
                      </a:endParaRPr>
                    </a:p>
                    <a:p>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Hazai jogi védettség</a:t>
                      </a:r>
                      <a:r>
                        <a:rPr lang="hu-HU" sz="1400" dirty="0" smtClean="0">
                          <a:effectLst/>
                        </a:rPr>
                        <a:t/>
                      </a:r>
                      <a:br>
                        <a:rPr lang="hu-HU" sz="1400" dirty="0" smtClean="0">
                          <a:effectLst/>
                        </a:rPr>
                      </a:br>
                      <a:r>
                        <a:rPr lang="hu-HU" sz="1400" b="1" dirty="0" smtClean="0">
                          <a:solidFill>
                            <a:schemeClr val="tx2">
                              <a:lumMod val="50000"/>
                            </a:schemeClr>
                          </a:solidFill>
                          <a:effectLst/>
                        </a:rPr>
                        <a:t>Védett faj</a:t>
                      </a:r>
                      <a:endParaRPr lang="hu-HU" sz="1400" dirty="0" smtClean="0">
                        <a:solidFill>
                          <a:schemeClr val="tx2">
                            <a:lumMod val="50000"/>
                          </a:schemeClr>
                        </a:solidFill>
                        <a:effectLst/>
                      </a:endParaRPr>
                    </a:p>
                    <a:p>
                      <a:endParaRPr lang="hu-HU" sz="1400" dirty="0"/>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Természetvédelmi értéke</a:t>
                      </a:r>
                      <a:r>
                        <a:rPr lang="hu-HU" sz="1400" dirty="0" smtClean="0">
                          <a:effectLst/>
                        </a:rPr>
                        <a:t/>
                      </a:r>
                      <a:br>
                        <a:rPr lang="hu-HU" sz="1400" dirty="0" smtClean="0">
                          <a:effectLst/>
                        </a:rPr>
                      </a:br>
                      <a:r>
                        <a:rPr lang="hu-HU" sz="1400" dirty="0" smtClean="0">
                          <a:solidFill>
                            <a:schemeClr val="tx2">
                              <a:lumMod val="50000"/>
                            </a:schemeClr>
                          </a:solidFill>
                          <a:effectLst/>
                        </a:rPr>
                        <a:t>10.000Ft</a:t>
                      </a:r>
                      <a:endParaRPr lang="hu-HU" sz="1400" dirty="0">
                        <a:solidFill>
                          <a:schemeClr val="tx2">
                            <a:lumMod val="50000"/>
                          </a:schemeClr>
                        </a:solidFill>
                      </a:endParaRPr>
                    </a:p>
                  </a:txBody>
                  <a:tcPr>
                    <a:solidFill>
                      <a:srgbClr val="92D050"/>
                    </a:solidFill>
                  </a:tcPr>
                </a:tc>
              </a:tr>
            </a:tbl>
          </a:graphicData>
        </a:graphic>
      </p:graphicFrame>
      <p:sp>
        <p:nvSpPr>
          <p:cNvPr id="6" name="Szövegdoboz 5"/>
          <p:cNvSpPr txBox="1"/>
          <p:nvPr/>
        </p:nvSpPr>
        <p:spPr>
          <a:xfrm>
            <a:off x="162676" y="2348880"/>
            <a:ext cx="4176464" cy="3293209"/>
          </a:xfrm>
          <a:prstGeom prst="rect">
            <a:avLst/>
          </a:prstGeom>
          <a:noFill/>
        </p:spPr>
        <p:txBody>
          <a:bodyPr wrap="square" rtlCol="0">
            <a:spAutoFit/>
          </a:bodyPr>
          <a:lstStyle/>
          <a:p>
            <a:r>
              <a:rPr lang="hu-HU" sz="1600" b="1" dirty="0" smtClean="0"/>
              <a:t>NAGYTESTŰ GŐTE,</a:t>
            </a:r>
            <a:r>
              <a:rPr lang="hu-HU" sz="1600" dirty="0" smtClean="0"/>
              <a:t> akár 12-13 cm-re is megnőhet. Teste sötétbarna, fekete foltokkal tarkítva, vagy egységesen fekete színű. A fekete torokrészen és az oldalán apró fehér foltok találhatóak, a hasa élénk narancssárga fekete foltokkal. A nászruhás hím a szem vonalától a farok végéig húzódó rojtozott szélű magas tarajt visel, a farka oldalán hosszanti fehér csík található. Szivárványhártyája narancssárga. A hímek valamivel kisebbek, és kloakájuk duzzadtabb.</a:t>
            </a:r>
            <a:endParaRPr lang="hu-HU" sz="1500" dirty="0"/>
          </a:p>
        </p:txBody>
      </p:sp>
      <p:pic>
        <p:nvPicPr>
          <p:cNvPr id="13314" name="Picture 2" descr="http://herpterkep.mme.hu/images/image.php/DSC_0273.jpg?width=520&amp;height=240&amp;image=/images/DSC_027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0580" y="2420888"/>
            <a:ext cx="4376936" cy="2903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3892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herpterkep.mme.hu/images/Tdobrogicu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4277743" cy="320830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herpterkep.mme.hu/images/IMG_9878_crop_resiz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980728"/>
            <a:ext cx="3552395" cy="5328592"/>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753345" y="5539419"/>
            <a:ext cx="4572000" cy="738664"/>
          </a:xfrm>
          <a:prstGeom prst="rect">
            <a:avLst/>
          </a:prstGeom>
        </p:spPr>
        <p:txBody>
          <a:bodyPr>
            <a:spAutoFit/>
          </a:bodyPr>
          <a:lstStyle/>
          <a:p>
            <a:r>
              <a:rPr lang="hu-HU" sz="1400" b="1" dirty="0" smtClean="0"/>
              <a:t>Dunai </a:t>
            </a:r>
            <a:r>
              <a:rPr lang="hu-HU" sz="1400" b="1" dirty="0" err="1" smtClean="0"/>
              <a:t>tarajosgőte</a:t>
            </a:r>
            <a:r>
              <a:rPr lang="hu-HU" sz="1400" b="1" dirty="0" smtClean="0"/>
              <a:t> </a:t>
            </a:r>
            <a:r>
              <a:rPr lang="hu-HU" sz="1400" b="1" dirty="0" err="1" smtClean="0"/>
              <a:t>hasmintázata</a:t>
            </a:r>
            <a:r>
              <a:rPr lang="hu-HU" sz="1400" b="1" dirty="0" smtClean="0"/>
              <a:t> </a:t>
            </a:r>
          </a:p>
          <a:p>
            <a:r>
              <a:rPr lang="hu-HU" sz="1400" dirty="0" smtClean="0"/>
              <a:t>A torok és az oldalszegély apró fehér pontokkal mintázott. </a:t>
            </a:r>
            <a:endParaRPr lang="hu-HU" sz="1400" dirty="0"/>
          </a:p>
        </p:txBody>
      </p:sp>
      <p:sp>
        <p:nvSpPr>
          <p:cNvPr id="3" name="Téglalap 2"/>
          <p:cNvSpPr/>
          <p:nvPr/>
        </p:nvSpPr>
        <p:spPr>
          <a:xfrm>
            <a:off x="828395" y="3645024"/>
            <a:ext cx="4572000" cy="738664"/>
          </a:xfrm>
          <a:prstGeom prst="rect">
            <a:avLst/>
          </a:prstGeom>
        </p:spPr>
        <p:txBody>
          <a:bodyPr>
            <a:spAutoFit/>
          </a:bodyPr>
          <a:lstStyle/>
          <a:p>
            <a:r>
              <a:rPr lang="hu-HU" sz="1400" b="1" dirty="0" smtClean="0"/>
              <a:t>Hím és nőstény dunai </a:t>
            </a:r>
            <a:r>
              <a:rPr lang="hu-HU" sz="1400" b="1" dirty="0" err="1" smtClean="0"/>
              <a:t>tarajosgőte</a:t>
            </a:r>
            <a:r>
              <a:rPr lang="hu-HU" sz="1400" b="1" dirty="0" smtClean="0"/>
              <a:t> </a:t>
            </a:r>
          </a:p>
          <a:p>
            <a:r>
              <a:rPr lang="hu-HU" sz="1400" dirty="0" smtClean="0"/>
              <a:t>Nászidőszakban feltűnő a két ivar közti különbség. </a:t>
            </a:r>
            <a:endParaRPr lang="hu-HU" sz="1400" dirty="0"/>
          </a:p>
        </p:txBody>
      </p:sp>
    </p:spTree>
    <p:extLst>
      <p:ext uri="{BB962C8B-B14F-4D97-AF65-F5344CB8AC3E}">
        <p14:creationId xmlns:p14="http://schemas.microsoft.com/office/powerpoint/2010/main" val="194464754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herpterkep.mme.hu/images/phoca_thumb_l_TRIDOB_4_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88640"/>
            <a:ext cx="3888432" cy="286552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herpterkep.mme.hu/images/Triturus_dobrogicus_nosteny_Sz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29" y="3078255"/>
            <a:ext cx="4320480" cy="324036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5044616" y="4763887"/>
            <a:ext cx="4572000" cy="523220"/>
          </a:xfrm>
          <a:prstGeom prst="rect">
            <a:avLst/>
          </a:prstGeom>
        </p:spPr>
        <p:txBody>
          <a:bodyPr>
            <a:spAutoFit/>
          </a:bodyPr>
          <a:lstStyle/>
          <a:p>
            <a:r>
              <a:rPr lang="hu-HU" sz="1400" b="1" dirty="0" smtClean="0"/>
              <a:t>Nőstény dunai </a:t>
            </a:r>
            <a:r>
              <a:rPr lang="hu-HU" sz="1400" b="1" dirty="0" err="1" smtClean="0"/>
              <a:t>tarajosgőte</a:t>
            </a:r>
            <a:endParaRPr lang="hu-HU" sz="1400" b="1" dirty="0" smtClean="0"/>
          </a:p>
          <a:p>
            <a:r>
              <a:rPr lang="hu-HU" sz="1400" dirty="0" smtClean="0"/>
              <a:t>A nőstényeknek nincs háttaraja.</a:t>
            </a:r>
            <a:endParaRPr lang="hu-HU" sz="1400" dirty="0"/>
          </a:p>
        </p:txBody>
      </p:sp>
      <p:sp>
        <p:nvSpPr>
          <p:cNvPr id="3" name="Téglalap 2"/>
          <p:cNvSpPr/>
          <p:nvPr/>
        </p:nvSpPr>
        <p:spPr>
          <a:xfrm>
            <a:off x="2123728" y="1126366"/>
            <a:ext cx="2356735" cy="307777"/>
          </a:xfrm>
          <a:prstGeom prst="rect">
            <a:avLst/>
          </a:prstGeom>
        </p:spPr>
        <p:txBody>
          <a:bodyPr wrap="none">
            <a:spAutoFit/>
          </a:bodyPr>
          <a:lstStyle/>
          <a:p>
            <a:r>
              <a:rPr lang="hu-HU" sz="1400" b="1" dirty="0" smtClean="0"/>
              <a:t>Dunai </a:t>
            </a:r>
            <a:r>
              <a:rPr lang="hu-HU" sz="1400" b="1" dirty="0" err="1" smtClean="0"/>
              <a:t>tarajosgőte</a:t>
            </a:r>
            <a:r>
              <a:rPr lang="hu-HU" sz="1400" b="1" dirty="0" smtClean="0"/>
              <a:t> lárva</a:t>
            </a:r>
            <a:endParaRPr lang="hu-HU" sz="1400" b="1" dirty="0"/>
          </a:p>
        </p:txBody>
      </p:sp>
    </p:spTree>
    <p:extLst>
      <p:ext uri="{BB962C8B-B14F-4D97-AF65-F5344CB8AC3E}">
        <p14:creationId xmlns:p14="http://schemas.microsoft.com/office/powerpoint/2010/main" val="29496787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herpterkep.mme.hu/images/IMG_9875_crop_resiz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8690" y="188640"/>
            <a:ext cx="4320480"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herpterkep.mme.hu/images/Triturus_dobrogicus_him_Sz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701" y="3211759"/>
            <a:ext cx="4224469" cy="3168352"/>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395536" y="4580317"/>
            <a:ext cx="4572000" cy="738664"/>
          </a:xfrm>
          <a:prstGeom prst="rect">
            <a:avLst/>
          </a:prstGeom>
        </p:spPr>
        <p:txBody>
          <a:bodyPr>
            <a:spAutoFit/>
          </a:bodyPr>
          <a:lstStyle/>
          <a:p>
            <a:r>
              <a:rPr lang="hu-HU" sz="1400" b="1" dirty="0" smtClean="0"/>
              <a:t>Nászruhás hím dunai </a:t>
            </a:r>
            <a:r>
              <a:rPr lang="hu-HU" sz="1400" b="1" dirty="0" err="1" smtClean="0"/>
              <a:t>tarajosgőte</a:t>
            </a:r>
            <a:endParaRPr lang="hu-HU" sz="1400" b="1" dirty="0" smtClean="0"/>
          </a:p>
          <a:p>
            <a:r>
              <a:rPr lang="hu-HU" sz="1400" dirty="0" smtClean="0"/>
              <a:t>A hímeknek látványos taraja nő a nászidőszak alatt, oldalukat fehér pöttyök díszítik.</a:t>
            </a:r>
            <a:endParaRPr lang="hu-HU" sz="1400" dirty="0"/>
          </a:p>
        </p:txBody>
      </p:sp>
      <p:sp>
        <p:nvSpPr>
          <p:cNvPr id="3" name="Téglalap 2"/>
          <p:cNvSpPr/>
          <p:nvPr/>
        </p:nvSpPr>
        <p:spPr>
          <a:xfrm>
            <a:off x="683568" y="1052736"/>
            <a:ext cx="3708935" cy="738664"/>
          </a:xfrm>
          <a:prstGeom prst="rect">
            <a:avLst/>
          </a:prstGeom>
        </p:spPr>
        <p:txBody>
          <a:bodyPr wrap="square">
            <a:spAutoFit/>
          </a:bodyPr>
          <a:lstStyle/>
          <a:p>
            <a:r>
              <a:rPr lang="hu-HU" sz="1400" b="1" dirty="0" smtClean="0"/>
              <a:t>Telelő dunai </a:t>
            </a:r>
            <a:r>
              <a:rPr lang="hu-HU" sz="1400" b="1" dirty="0" err="1" smtClean="0"/>
              <a:t>tarajosgőték</a:t>
            </a:r>
            <a:r>
              <a:rPr lang="hu-HU" sz="1400" b="1" dirty="0" smtClean="0"/>
              <a:t> </a:t>
            </a:r>
          </a:p>
          <a:p>
            <a:r>
              <a:rPr lang="hu-HU" sz="1400" dirty="0" smtClean="0"/>
              <a:t>Ősz végén általában kupacokba gyűlnek össze és így </a:t>
            </a:r>
            <a:r>
              <a:rPr lang="hu-HU" sz="1400" dirty="0" err="1" smtClean="0"/>
              <a:t>telenek</a:t>
            </a:r>
            <a:r>
              <a:rPr lang="hu-HU" sz="1400" dirty="0" smtClean="0"/>
              <a:t> át. </a:t>
            </a:r>
            <a:endParaRPr lang="hu-HU" sz="1400" dirty="0"/>
          </a:p>
        </p:txBody>
      </p:sp>
    </p:spTree>
    <p:extLst>
      <p:ext uri="{BB962C8B-B14F-4D97-AF65-F5344CB8AC3E}">
        <p14:creationId xmlns:p14="http://schemas.microsoft.com/office/powerpoint/2010/main" val="349461545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79512" y="188640"/>
            <a:ext cx="6248400" cy="414113"/>
          </a:xfrm>
        </p:spPr>
        <p:txBody>
          <a:bodyPr/>
          <a:lstStyle/>
          <a:p>
            <a:r>
              <a:rPr lang="hu-HU" sz="2000" dirty="0" smtClean="0">
                <a:effectLst/>
              </a:rPr>
              <a:t/>
            </a:r>
            <a:br>
              <a:rPr lang="hu-HU" sz="2000" dirty="0" smtClean="0">
                <a:effectLst/>
              </a:rPr>
            </a:br>
            <a:r>
              <a:rPr lang="hu-HU" sz="2000" dirty="0" smtClean="0">
                <a:effectLst/>
              </a:rPr>
              <a:t/>
            </a:r>
            <a:br>
              <a:rPr lang="hu-HU" sz="2000" dirty="0" smtClean="0">
                <a:effectLst/>
              </a:rPr>
            </a:br>
            <a:r>
              <a:rPr lang="hu-HU" sz="2000" dirty="0">
                <a:effectLst/>
              </a:rPr>
              <a:t>Alpesi </a:t>
            </a:r>
            <a:r>
              <a:rPr lang="hu-HU" sz="2000" dirty="0" err="1">
                <a:effectLst/>
              </a:rPr>
              <a:t>tarajosgőte</a:t>
            </a:r>
            <a:r>
              <a:rPr lang="hu-HU" sz="2000" dirty="0">
                <a:effectLst/>
              </a:rPr>
              <a:t> </a:t>
            </a:r>
            <a:r>
              <a:rPr lang="hu-HU" sz="2000" dirty="0" smtClean="0">
                <a:effectLst/>
              </a:rPr>
              <a:t>(</a:t>
            </a:r>
            <a:r>
              <a:rPr lang="hu-HU" sz="2000" i="1" dirty="0" err="1" smtClean="0">
                <a:effectLst/>
              </a:rPr>
              <a:t>Triturus</a:t>
            </a:r>
            <a:r>
              <a:rPr lang="hu-HU" sz="2000" i="1" dirty="0" smtClean="0">
                <a:effectLst/>
              </a:rPr>
              <a:t> </a:t>
            </a:r>
            <a:r>
              <a:rPr lang="hu-HU" sz="2000" i="1" dirty="0" err="1" smtClean="0">
                <a:effectLst/>
              </a:rPr>
              <a:t>carnifex</a:t>
            </a:r>
            <a:r>
              <a:rPr lang="hu-HU" sz="2000" i="1" dirty="0" smtClean="0">
                <a:effectLst/>
              </a:rPr>
              <a:t>)</a:t>
            </a:r>
            <a:r>
              <a:rPr lang="hu-HU" sz="2000" dirty="0" smtClean="0">
                <a:effectLst/>
              </a:rPr>
              <a:t> </a:t>
            </a:r>
            <a:endParaRPr lang="hu-HU" sz="2000" dirty="0">
              <a:effectLst/>
            </a:endParaRPr>
          </a:p>
        </p:txBody>
      </p:sp>
      <p:graphicFrame>
        <p:nvGraphicFramePr>
          <p:cNvPr id="5" name="Táblázat 4"/>
          <p:cNvGraphicFramePr>
            <a:graphicFrameLocks noGrp="1"/>
          </p:cNvGraphicFramePr>
          <p:nvPr>
            <p:extLst>
              <p:ext uri="{D42A27DB-BD31-4B8C-83A1-F6EECF244321}">
                <p14:modId xmlns:p14="http://schemas.microsoft.com/office/powerpoint/2010/main" val="293648326"/>
              </p:ext>
            </p:extLst>
          </p:nvPr>
        </p:nvGraphicFramePr>
        <p:xfrm>
          <a:off x="251520" y="692696"/>
          <a:ext cx="8496944" cy="1158240"/>
        </p:xfrm>
        <a:graphic>
          <a:graphicData uri="http://schemas.openxmlformats.org/drawingml/2006/table">
            <a:tbl>
              <a:tblPr firstRow="1" bandRow="1">
                <a:tableStyleId>{5C22544A-7EE6-4342-B048-85BDC9FD1C3A}</a:tableStyleId>
              </a:tblPr>
              <a:tblGrid>
                <a:gridCol w="1630017"/>
                <a:gridCol w="1630017"/>
                <a:gridCol w="1852534"/>
                <a:gridCol w="1407500"/>
                <a:gridCol w="1976876"/>
              </a:tblGrid>
              <a:tr h="1014224">
                <a:tc>
                  <a:txBody>
                    <a:bodyPr/>
                    <a:lstStyle/>
                    <a:p>
                      <a:r>
                        <a:rPr lang="hu-HU" sz="1400" b="1" dirty="0" smtClean="0">
                          <a:solidFill>
                            <a:schemeClr val="bg1"/>
                          </a:solidFill>
                          <a:effectLst/>
                        </a:rPr>
                        <a:t>Osztály</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rPr>
                        <a:t>Kétéltűek</a:t>
                      </a:r>
                      <a:br>
                        <a:rPr lang="hu-HU" sz="1400" b="1" dirty="0" smtClean="0">
                          <a:solidFill>
                            <a:schemeClr val="tx2">
                              <a:lumMod val="50000"/>
                            </a:schemeClr>
                          </a:solidFill>
                        </a:rPr>
                      </a:br>
                      <a:r>
                        <a:rPr lang="hu-HU" sz="1400" b="1" i="1" dirty="0" smtClean="0">
                          <a:solidFill>
                            <a:schemeClr val="tx2">
                              <a:lumMod val="50000"/>
                            </a:schemeClr>
                          </a:solidFill>
                        </a:rPr>
                        <a:t>(</a:t>
                      </a:r>
                      <a:r>
                        <a:rPr lang="hu-HU" sz="1400" b="1" i="1" dirty="0" err="1" smtClean="0">
                          <a:solidFill>
                            <a:schemeClr val="tx2">
                              <a:lumMod val="50000"/>
                            </a:schemeClr>
                          </a:solidFill>
                        </a:rPr>
                        <a:t>Amphibia</a:t>
                      </a:r>
                      <a:r>
                        <a:rPr lang="hu-HU" sz="1400" b="1" i="1" dirty="0" smtClean="0">
                          <a:solidFill>
                            <a:schemeClr val="tx2">
                              <a:lumMod val="50000"/>
                            </a:schemeClr>
                          </a:solidFill>
                        </a:rPr>
                        <a:t>)</a:t>
                      </a:r>
                      <a:endParaRPr lang="hu-HU" sz="1400" dirty="0">
                        <a:solidFill>
                          <a:schemeClr val="tx2">
                            <a:lumMod val="50000"/>
                          </a:schemeClr>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Rend</a:t>
                      </a:r>
                      <a:r>
                        <a:rPr lang="hu-HU" sz="1400" dirty="0" smtClean="0">
                          <a:solidFill>
                            <a:schemeClr val="bg1"/>
                          </a:solidFill>
                          <a:effectLst/>
                        </a:rPr>
                        <a:t/>
                      </a:r>
                      <a:br>
                        <a:rPr lang="hu-HU" sz="1400" dirty="0" smtClean="0">
                          <a:solidFill>
                            <a:schemeClr val="bg1"/>
                          </a:solidFill>
                          <a:effectLst/>
                        </a:rPr>
                      </a:br>
                      <a:r>
                        <a:rPr lang="hu-HU" sz="1400" b="1" dirty="0" err="1" smtClean="0">
                          <a:solidFill>
                            <a:schemeClr val="tx2">
                              <a:lumMod val="50000"/>
                            </a:schemeClr>
                          </a:solidFill>
                          <a:hlinkClick r:id="rId2"/>
                        </a:rPr>
                        <a:t>Farkos</a:t>
                      </a:r>
                      <a:r>
                        <a:rPr lang="hu-HU" sz="1400" b="1" dirty="0" smtClean="0">
                          <a:solidFill>
                            <a:schemeClr val="tx2">
                              <a:lumMod val="50000"/>
                            </a:schemeClr>
                          </a:solidFill>
                          <a:hlinkClick r:id="rId2"/>
                        </a:rPr>
                        <a:t> Kétéltűek</a:t>
                      </a:r>
                      <a:br>
                        <a:rPr lang="hu-HU" sz="1400" b="1" dirty="0" smtClean="0">
                          <a:solidFill>
                            <a:schemeClr val="tx2">
                              <a:lumMod val="50000"/>
                            </a:schemeClr>
                          </a:solidFill>
                          <a:hlinkClick r:id="rId2"/>
                        </a:rPr>
                      </a:br>
                      <a:r>
                        <a:rPr lang="hu-HU" sz="1400" b="1" i="1" dirty="0" smtClean="0">
                          <a:solidFill>
                            <a:schemeClr val="tx2">
                              <a:lumMod val="50000"/>
                            </a:schemeClr>
                          </a:solidFill>
                          <a:hlinkClick r:id="rId2"/>
                        </a:rPr>
                        <a:t>(</a:t>
                      </a:r>
                      <a:r>
                        <a:rPr lang="hu-HU" sz="1400" b="1" i="1" dirty="0" err="1" smtClean="0">
                          <a:solidFill>
                            <a:schemeClr val="tx2">
                              <a:lumMod val="50000"/>
                            </a:schemeClr>
                          </a:solidFill>
                          <a:hlinkClick r:id="rId2"/>
                        </a:rPr>
                        <a:t>Caudata</a:t>
                      </a:r>
                      <a:r>
                        <a:rPr lang="hu-HU" sz="1400" b="1" i="1" dirty="0" smtClean="0">
                          <a:solidFill>
                            <a:schemeClr val="tx2">
                              <a:lumMod val="50000"/>
                            </a:schemeClr>
                          </a:solidFill>
                          <a:hlinkClick r:id="rId2"/>
                        </a:rPr>
                        <a:t>)</a:t>
                      </a:r>
                      <a:endParaRPr lang="hu-HU" sz="1400" dirty="0" smtClean="0">
                        <a:solidFill>
                          <a:schemeClr val="tx2">
                            <a:lumMod val="50000"/>
                          </a:schemeClr>
                        </a:solidFill>
                        <a:effectLst/>
                      </a:endParaRPr>
                    </a:p>
                    <a:p>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Család</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hlinkClick r:id="rId3"/>
                        </a:rPr>
                        <a:t>Szalamandrafélék családja</a:t>
                      </a:r>
                      <a:br>
                        <a:rPr lang="hu-HU" sz="1400" b="1" dirty="0" smtClean="0">
                          <a:solidFill>
                            <a:schemeClr val="tx2">
                              <a:lumMod val="50000"/>
                            </a:schemeClr>
                          </a:solidFill>
                          <a:hlinkClick r:id="rId3"/>
                        </a:rPr>
                      </a:br>
                      <a:r>
                        <a:rPr lang="hu-HU" sz="1400" b="1" i="1" dirty="0" smtClean="0">
                          <a:solidFill>
                            <a:schemeClr val="tx2">
                              <a:lumMod val="50000"/>
                            </a:schemeClr>
                          </a:solidFill>
                          <a:hlinkClick r:id="rId3"/>
                        </a:rPr>
                        <a:t>(</a:t>
                      </a:r>
                      <a:r>
                        <a:rPr lang="hu-HU" sz="1400" b="1" i="1" dirty="0" err="1" smtClean="0">
                          <a:solidFill>
                            <a:schemeClr val="tx2">
                              <a:lumMod val="50000"/>
                            </a:schemeClr>
                          </a:solidFill>
                          <a:hlinkClick r:id="rId3"/>
                        </a:rPr>
                        <a:t>Salamandridae</a:t>
                      </a:r>
                      <a:r>
                        <a:rPr lang="hu-HU" sz="1400" b="1" i="1" dirty="0" smtClean="0">
                          <a:solidFill>
                            <a:schemeClr val="tx2">
                              <a:lumMod val="50000"/>
                            </a:schemeClr>
                          </a:solidFill>
                          <a:hlinkClick r:id="rId3"/>
                        </a:rPr>
                        <a:t>)</a:t>
                      </a:r>
                      <a:endParaRPr lang="hu-HU" sz="1400" dirty="0" smtClean="0">
                        <a:solidFill>
                          <a:schemeClr val="tx2">
                            <a:lumMod val="50000"/>
                          </a:schemeClr>
                        </a:solidFill>
                        <a:effectLst/>
                      </a:endParaRPr>
                    </a:p>
                    <a:p>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Hazai jogi védettség</a:t>
                      </a:r>
                      <a:r>
                        <a:rPr lang="hu-HU" sz="1400" dirty="0" smtClean="0">
                          <a:effectLst/>
                        </a:rPr>
                        <a:t/>
                      </a:r>
                      <a:br>
                        <a:rPr lang="hu-HU" sz="1400" dirty="0" smtClean="0">
                          <a:effectLst/>
                        </a:rPr>
                      </a:br>
                      <a:r>
                        <a:rPr lang="hu-HU" sz="1400" b="1" dirty="0" smtClean="0">
                          <a:solidFill>
                            <a:schemeClr val="tx2">
                              <a:lumMod val="50000"/>
                            </a:schemeClr>
                          </a:solidFill>
                          <a:effectLst/>
                        </a:rPr>
                        <a:t>Védett faj</a:t>
                      </a:r>
                      <a:endParaRPr lang="hu-HU" sz="1400" dirty="0" smtClean="0">
                        <a:solidFill>
                          <a:schemeClr val="tx2">
                            <a:lumMod val="50000"/>
                          </a:schemeClr>
                        </a:solidFill>
                        <a:effectLst/>
                      </a:endParaRPr>
                    </a:p>
                    <a:p>
                      <a:endParaRPr lang="hu-HU" sz="1400" dirty="0"/>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Természetvédelmi értéke</a:t>
                      </a:r>
                      <a:r>
                        <a:rPr lang="hu-HU" sz="1400" dirty="0" smtClean="0">
                          <a:effectLst/>
                        </a:rPr>
                        <a:t/>
                      </a:r>
                      <a:br>
                        <a:rPr lang="hu-HU" sz="1400" dirty="0" smtClean="0">
                          <a:effectLst/>
                        </a:rPr>
                      </a:br>
                      <a:r>
                        <a:rPr lang="hu-HU" sz="1400" dirty="0" smtClean="0">
                          <a:solidFill>
                            <a:schemeClr val="tx2">
                              <a:lumMod val="50000"/>
                            </a:schemeClr>
                          </a:solidFill>
                          <a:effectLst/>
                        </a:rPr>
                        <a:t>10.000Ft</a:t>
                      </a:r>
                      <a:endParaRPr lang="hu-HU" sz="1400" dirty="0">
                        <a:solidFill>
                          <a:schemeClr val="tx2">
                            <a:lumMod val="50000"/>
                          </a:schemeClr>
                        </a:solidFill>
                      </a:endParaRPr>
                    </a:p>
                  </a:txBody>
                  <a:tcPr>
                    <a:solidFill>
                      <a:srgbClr val="92D050"/>
                    </a:solidFill>
                  </a:tcPr>
                </a:tc>
              </a:tr>
            </a:tbl>
          </a:graphicData>
        </a:graphic>
      </p:graphicFrame>
      <p:sp>
        <p:nvSpPr>
          <p:cNvPr id="6" name="Szövegdoboz 5"/>
          <p:cNvSpPr txBox="1"/>
          <p:nvPr/>
        </p:nvSpPr>
        <p:spPr>
          <a:xfrm>
            <a:off x="165718" y="2060848"/>
            <a:ext cx="4176464" cy="4478149"/>
          </a:xfrm>
          <a:prstGeom prst="rect">
            <a:avLst/>
          </a:prstGeom>
          <a:noFill/>
        </p:spPr>
        <p:txBody>
          <a:bodyPr wrap="square" rtlCol="0">
            <a:spAutoFit/>
          </a:bodyPr>
          <a:lstStyle/>
          <a:p>
            <a:r>
              <a:rPr lang="hu-HU" sz="1500" b="1" dirty="0" smtClean="0"/>
              <a:t>AZ ALPESI TARAJOSGŐTE</a:t>
            </a:r>
            <a:r>
              <a:rPr lang="hu-HU" sz="1500" dirty="0" smtClean="0"/>
              <a:t> mérete akár a 17-18 cm-t is elérheti. A hátoldal többnyire sötét barna, esetleg zöldes árnyalatú, fekete foltokkal tarkítva. Az arcon és a torkon látható fehér foltozás és pettyezés, de az a testen már eltűnik. A </a:t>
            </a:r>
            <a:r>
              <a:rPr lang="hu-HU" sz="1500" dirty="0" err="1" smtClean="0"/>
              <a:t>hasoldal</a:t>
            </a:r>
            <a:r>
              <a:rPr lang="hu-HU" sz="1500" dirty="0" smtClean="0"/>
              <a:t>, </a:t>
            </a:r>
            <a:r>
              <a:rPr lang="hu-HU" sz="1500" dirty="0" err="1" smtClean="0"/>
              <a:t>a</a:t>
            </a:r>
            <a:r>
              <a:rPr lang="hu-HU" sz="1500" dirty="0" smtClean="0"/>
              <a:t> többi tarajos gőte fajhoz hasonlóan, narancsos színű, fekete foltozással. A hímek nászidőszakban tarajt növesztenek. A taraj a test és a farok találkozásáig erősen szeldelt, ott megszakad, majd a farkon már sima élű. A nőstények itt is nagyobbak és erőteljesebb testfelépítésűek, mint általában a tarajos gőtéknél. Színük valamivel sötétebb a hímekénél. Tarajuk nincsen, de gyakran látható egy narancssárga sáv a háton, a gerinc vonalán. (Ez a sáv a fiatalokon is megvan.)</a:t>
            </a:r>
            <a:endParaRPr lang="hu-HU" sz="1500" dirty="0"/>
          </a:p>
        </p:txBody>
      </p:sp>
      <p:pic>
        <p:nvPicPr>
          <p:cNvPr id="17410" name="Picture 2" descr="http://herpterkep.mme.hu/images/image.php/Tcarnifex6.jpg?width=520&amp;height=240&amp;image=/images/Tcarnifex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276873"/>
            <a:ext cx="4320479"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81158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5940152" y="980728"/>
            <a:ext cx="2952328" cy="738664"/>
          </a:xfrm>
          <a:prstGeom prst="rect">
            <a:avLst/>
          </a:prstGeom>
        </p:spPr>
        <p:txBody>
          <a:bodyPr wrap="square">
            <a:spAutoFit/>
          </a:bodyPr>
          <a:lstStyle/>
          <a:p>
            <a:r>
              <a:rPr lang="hu-HU" sz="1400" b="1" dirty="0" smtClean="0"/>
              <a:t>Hím alpesi </a:t>
            </a:r>
            <a:r>
              <a:rPr lang="hu-HU" sz="1400" b="1" dirty="0" err="1" smtClean="0"/>
              <a:t>tarajosgőte</a:t>
            </a:r>
            <a:endParaRPr lang="hu-HU" sz="1400" b="1" dirty="0" smtClean="0"/>
          </a:p>
          <a:p>
            <a:r>
              <a:rPr lang="hu-HU" sz="1400" dirty="0" smtClean="0"/>
              <a:t>A hímek kisméretű tarajt növesztenek nászidőszakban.</a:t>
            </a:r>
            <a:endParaRPr lang="hu-HU" sz="1400" dirty="0"/>
          </a:p>
        </p:txBody>
      </p:sp>
      <p:pic>
        <p:nvPicPr>
          <p:cNvPr id="18436" name="Picture 4" descr="http://herpterkep.mme.hu/images/T_carnifex_hi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17468"/>
            <a:ext cx="5431632" cy="2715816"/>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herpterkep.mme.hu/images/Tcarnifex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0132" y="2204864"/>
            <a:ext cx="3132348" cy="4176464"/>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1111152" y="4437112"/>
            <a:ext cx="4572000" cy="523220"/>
          </a:xfrm>
          <a:prstGeom prst="rect">
            <a:avLst/>
          </a:prstGeom>
        </p:spPr>
        <p:txBody>
          <a:bodyPr>
            <a:spAutoFit/>
          </a:bodyPr>
          <a:lstStyle/>
          <a:p>
            <a:r>
              <a:rPr lang="hu-HU" sz="1400" b="1" dirty="0" smtClean="0"/>
              <a:t>Alpesi </a:t>
            </a:r>
            <a:r>
              <a:rPr lang="hu-HU" sz="1400" b="1" dirty="0" err="1" smtClean="0"/>
              <a:t>tarajosgőte</a:t>
            </a:r>
            <a:r>
              <a:rPr lang="hu-HU" sz="1400" b="1" dirty="0" smtClean="0"/>
              <a:t> </a:t>
            </a:r>
            <a:r>
              <a:rPr lang="hu-HU" sz="1400" b="1" dirty="0" err="1" smtClean="0"/>
              <a:t>hasmintázata</a:t>
            </a:r>
            <a:r>
              <a:rPr lang="hu-HU" sz="1400" b="1" dirty="0" smtClean="0"/>
              <a:t> </a:t>
            </a:r>
          </a:p>
          <a:p>
            <a:r>
              <a:rPr lang="hu-HU" sz="1400" dirty="0" smtClean="0"/>
              <a:t>A fekete foltok teljesen összefolyhatnak a hason. </a:t>
            </a:r>
            <a:endParaRPr lang="hu-HU" sz="1400" dirty="0"/>
          </a:p>
        </p:txBody>
      </p:sp>
    </p:spTree>
    <p:extLst>
      <p:ext uri="{BB962C8B-B14F-4D97-AF65-F5344CB8AC3E}">
        <p14:creationId xmlns:p14="http://schemas.microsoft.com/office/powerpoint/2010/main" val="334874954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79512" y="188640"/>
            <a:ext cx="6248400" cy="414113"/>
          </a:xfrm>
        </p:spPr>
        <p:txBody>
          <a:bodyPr/>
          <a:lstStyle/>
          <a:p>
            <a:r>
              <a:rPr lang="hu-HU" sz="2000" dirty="0">
                <a:effectLst/>
              </a:rPr>
              <a:t>Foltos szalamandra </a:t>
            </a:r>
            <a:r>
              <a:rPr lang="hu-HU" sz="2000" dirty="0" smtClean="0">
                <a:effectLst/>
              </a:rPr>
              <a:t>(</a:t>
            </a:r>
            <a:r>
              <a:rPr lang="hu-HU" sz="2000" i="1" dirty="0" err="1" smtClean="0">
                <a:effectLst/>
              </a:rPr>
              <a:t>Salamandra</a:t>
            </a:r>
            <a:r>
              <a:rPr lang="hu-HU" sz="2000" i="1" dirty="0" smtClean="0">
                <a:effectLst/>
              </a:rPr>
              <a:t> </a:t>
            </a:r>
            <a:r>
              <a:rPr lang="hu-HU" sz="2000" i="1" dirty="0" err="1" smtClean="0">
                <a:effectLst/>
              </a:rPr>
              <a:t>salamandra</a:t>
            </a:r>
            <a:r>
              <a:rPr lang="hu-HU" sz="2000" i="1" dirty="0" smtClean="0">
                <a:effectLst/>
              </a:rPr>
              <a:t>)</a:t>
            </a:r>
            <a:endParaRPr lang="hu-HU" sz="2000" dirty="0"/>
          </a:p>
        </p:txBody>
      </p:sp>
      <p:graphicFrame>
        <p:nvGraphicFramePr>
          <p:cNvPr id="5" name="Táblázat 4"/>
          <p:cNvGraphicFramePr>
            <a:graphicFrameLocks noGrp="1"/>
          </p:cNvGraphicFramePr>
          <p:nvPr>
            <p:extLst>
              <p:ext uri="{D42A27DB-BD31-4B8C-83A1-F6EECF244321}">
                <p14:modId xmlns:p14="http://schemas.microsoft.com/office/powerpoint/2010/main" val="3805448589"/>
              </p:ext>
            </p:extLst>
          </p:nvPr>
        </p:nvGraphicFramePr>
        <p:xfrm>
          <a:off x="251520" y="692696"/>
          <a:ext cx="8496944" cy="1158240"/>
        </p:xfrm>
        <a:graphic>
          <a:graphicData uri="http://schemas.openxmlformats.org/drawingml/2006/table">
            <a:tbl>
              <a:tblPr firstRow="1" bandRow="1">
                <a:tableStyleId>{5C22544A-7EE6-4342-B048-85BDC9FD1C3A}</a:tableStyleId>
              </a:tblPr>
              <a:tblGrid>
                <a:gridCol w="1630017"/>
                <a:gridCol w="1630017"/>
                <a:gridCol w="1852534"/>
                <a:gridCol w="1407500"/>
                <a:gridCol w="1976876"/>
              </a:tblGrid>
              <a:tr h="1014224">
                <a:tc>
                  <a:txBody>
                    <a:bodyPr/>
                    <a:lstStyle/>
                    <a:p>
                      <a:r>
                        <a:rPr lang="hu-HU" sz="1400" b="1" dirty="0" smtClean="0">
                          <a:solidFill>
                            <a:schemeClr val="bg1"/>
                          </a:solidFill>
                          <a:effectLst/>
                        </a:rPr>
                        <a:t>Osztály</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rPr>
                        <a:t>Kétéltűek</a:t>
                      </a:r>
                      <a:br>
                        <a:rPr lang="hu-HU" sz="1400" b="1" dirty="0" smtClean="0">
                          <a:solidFill>
                            <a:schemeClr val="tx2">
                              <a:lumMod val="50000"/>
                            </a:schemeClr>
                          </a:solidFill>
                        </a:rPr>
                      </a:br>
                      <a:r>
                        <a:rPr lang="hu-HU" sz="1400" b="1" i="1" dirty="0" smtClean="0">
                          <a:solidFill>
                            <a:schemeClr val="tx2">
                              <a:lumMod val="50000"/>
                            </a:schemeClr>
                          </a:solidFill>
                        </a:rPr>
                        <a:t>(</a:t>
                      </a:r>
                      <a:r>
                        <a:rPr lang="hu-HU" sz="1400" b="1" i="1" dirty="0" err="1" smtClean="0">
                          <a:solidFill>
                            <a:schemeClr val="tx2">
                              <a:lumMod val="50000"/>
                            </a:schemeClr>
                          </a:solidFill>
                        </a:rPr>
                        <a:t>Amphibia</a:t>
                      </a:r>
                      <a:r>
                        <a:rPr lang="hu-HU" sz="1400" b="1" i="1" dirty="0" smtClean="0">
                          <a:solidFill>
                            <a:schemeClr val="tx2">
                              <a:lumMod val="50000"/>
                            </a:schemeClr>
                          </a:solidFill>
                        </a:rPr>
                        <a:t>)</a:t>
                      </a:r>
                      <a:endParaRPr lang="hu-HU" sz="1400" dirty="0">
                        <a:solidFill>
                          <a:schemeClr val="tx2">
                            <a:lumMod val="50000"/>
                          </a:schemeClr>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Rend</a:t>
                      </a:r>
                      <a:r>
                        <a:rPr lang="hu-HU" sz="1400" dirty="0" smtClean="0">
                          <a:solidFill>
                            <a:schemeClr val="bg1"/>
                          </a:solidFill>
                          <a:effectLst/>
                        </a:rPr>
                        <a:t/>
                      </a:r>
                      <a:br>
                        <a:rPr lang="hu-HU" sz="1400" dirty="0" smtClean="0">
                          <a:solidFill>
                            <a:schemeClr val="bg1"/>
                          </a:solidFill>
                          <a:effectLst/>
                        </a:rPr>
                      </a:br>
                      <a:r>
                        <a:rPr lang="hu-HU" sz="1400" b="1" dirty="0" err="1" smtClean="0">
                          <a:solidFill>
                            <a:schemeClr val="tx2">
                              <a:lumMod val="50000"/>
                            </a:schemeClr>
                          </a:solidFill>
                          <a:hlinkClick r:id="rId2"/>
                        </a:rPr>
                        <a:t>Farkos</a:t>
                      </a:r>
                      <a:r>
                        <a:rPr lang="hu-HU" sz="1400" b="1" dirty="0" smtClean="0">
                          <a:solidFill>
                            <a:schemeClr val="tx2">
                              <a:lumMod val="50000"/>
                            </a:schemeClr>
                          </a:solidFill>
                          <a:hlinkClick r:id="rId2"/>
                        </a:rPr>
                        <a:t> Kétéltűek</a:t>
                      </a:r>
                      <a:br>
                        <a:rPr lang="hu-HU" sz="1400" b="1" dirty="0" smtClean="0">
                          <a:solidFill>
                            <a:schemeClr val="tx2">
                              <a:lumMod val="50000"/>
                            </a:schemeClr>
                          </a:solidFill>
                          <a:hlinkClick r:id="rId2"/>
                        </a:rPr>
                      </a:br>
                      <a:r>
                        <a:rPr lang="hu-HU" sz="1400" b="1" i="1" dirty="0" smtClean="0">
                          <a:solidFill>
                            <a:schemeClr val="tx2">
                              <a:lumMod val="50000"/>
                            </a:schemeClr>
                          </a:solidFill>
                          <a:hlinkClick r:id="rId2"/>
                        </a:rPr>
                        <a:t>(</a:t>
                      </a:r>
                      <a:r>
                        <a:rPr lang="hu-HU" sz="1400" b="1" i="1" dirty="0" err="1" smtClean="0">
                          <a:solidFill>
                            <a:schemeClr val="tx2">
                              <a:lumMod val="50000"/>
                            </a:schemeClr>
                          </a:solidFill>
                          <a:hlinkClick r:id="rId2"/>
                        </a:rPr>
                        <a:t>Caudata</a:t>
                      </a:r>
                      <a:r>
                        <a:rPr lang="hu-HU" sz="1400" b="1" i="1" dirty="0" smtClean="0">
                          <a:solidFill>
                            <a:schemeClr val="tx2">
                              <a:lumMod val="50000"/>
                            </a:schemeClr>
                          </a:solidFill>
                          <a:hlinkClick r:id="rId2"/>
                        </a:rPr>
                        <a:t>)</a:t>
                      </a:r>
                      <a:endParaRPr lang="hu-HU" sz="1400" dirty="0" smtClean="0">
                        <a:solidFill>
                          <a:schemeClr val="tx2">
                            <a:lumMod val="50000"/>
                          </a:schemeClr>
                        </a:solidFill>
                        <a:effectLst/>
                      </a:endParaRPr>
                    </a:p>
                    <a:p>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Család</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hlinkClick r:id="rId3"/>
                        </a:rPr>
                        <a:t>Szalamandrafélék családja</a:t>
                      </a:r>
                      <a:br>
                        <a:rPr lang="hu-HU" sz="1400" b="1" dirty="0" smtClean="0">
                          <a:solidFill>
                            <a:schemeClr val="tx2">
                              <a:lumMod val="50000"/>
                            </a:schemeClr>
                          </a:solidFill>
                          <a:hlinkClick r:id="rId3"/>
                        </a:rPr>
                      </a:br>
                      <a:r>
                        <a:rPr lang="hu-HU" sz="1400" b="1" i="1" dirty="0" smtClean="0">
                          <a:solidFill>
                            <a:schemeClr val="tx2">
                              <a:lumMod val="50000"/>
                            </a:schemeClr>
                          </a:solidFill>
                          <a:hlinkClick r:id="rId3"/>
                        </a:rPr>
                        <a:t>(</a:t>
                      </a:r>
                      <a:r>
                        <a:rPr lang="hu-HU" sz="1400" b="1" i="1" dirty="0" err="1" smtClean="0">
                          <a:solidFill>
                            <a:schemeClr val="tx2">
                              <a:lumMod val="50000"/>
                            </a:schemeClr>
                          </a:solidFill>
                          <a:hlinkClick r:id="rId3"/>
                        </a:rPr>
                        <a:t>Salamandridae</a:t>
                      </a:r>
                      <a:r>
                        <a:rPr lang="hu-HU" sz="1400" b="1" i="1" dirty="0" smtClean="0">
                          <a:solidFill>
                            <a:schemeClr val="tx2">
                              <a:lumMod val="50000"/>
                            </a:schemeClr>
                          </a:solidFill>
                          <a:hlinkClick r:id="rId3"/>
                        </a:rPr>
                        <a:t>)</a:t>
                      </a:r>
                      <a:endParaRPr lang="hu-HU" sz="1400" dirty="0" smtClean="0">
                        <a:solidFill>
                          <a:schemeClr val="tx2">
                            <a:lumMod val="50000"/>
                          </a:schemeClr>
                        </a:solidFill>
                        <a:effectLst/>
                      </a:endParaRPr>
                    </a:p>
                    <a:p>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Hazai jogi védettség</a:t>
                      </a:r>
                      <a:r>
                        <a:rPr lang="hu-HU" sz="1400" dirty="0" smtClean="0">
                          <a:effectLst/>
                        </a:rPr>
                        <a:t/>
                      </a:r>
                      <a:br>
                        <a:rPr lang="hu-HU" sz="1400" dirty="0" smtClean="0">
                          <a:effectLst/>
                        </a:rPr>
                      </a:br>
                      <a:r>
                        <a:rPr lang="hu-HU" sz="1400" b="1" dirty="0" smtClean="0">
                          <a:solidFill>
                            <a:schemeClr val="tx2">
                              <a:lumMod val="50000"/>
                            </a:schemeClr>
                          </a:solidFill>
                          <a:effectLst/>
                        </a:rPr>
                        <a:t>Védett faj</a:t>
                      </a:r>
                      <a:endParaRPr lang="hu-HU" sz="1400" dirty="0" smtClean="0">
                        <a:solidFill>
                          <a:schemeClr val="tx2">
                            <a:lumMod val="50000"/>
                          </a:schemeClr>
                        </a:solidFill>
                        <a:effectLst/>
                      </a:endParaRPr>
                    </a:p>
                    <a:p>
                      <a:endParaRPr lang="hu-HU" sz="1400" dirty="0"/>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Természetvédelmi értéke</a:t>
                      </a:r>
                      <a:r>
                        <a:rPr lang="hu-HU" sz="1400" dirty="0" smtClean="0">
                          <a:effectLst/>
                        </a:rPr>
                        <a:t/>
                      </a:r>
                      <a:br>
                        <a:rPr lang="hu-HU" sz="1400" dirty="0" smtClean="0">
                          <a:effectLst/>
                        </a:rPr>
                      </a:br>
                      <a:r>
                        <a:rPr lang="hu-HU" sz="1400" b="1" dirty="0" smtClean="0">
                          <a:solidFill>
                            <a:schemeClr val="tx2">
                              <a:lumMod val="50000"/>
                            </a:schemeClr>
                          </a:solidFill>
                          <a:effectLst/>
                        </a:rPr>
                        <a:t>10.000 Ft</a:t>
                      </a:r>
                      <a:endParaRPr lang="hu-HU" sz="1400" dirty="0" smtClean="0">
                        <a:solidFill>
                          <a:schemeClr val="tx2">
                            <a:lumMod val="50000"/>
                          </a:schemeClr>
                        </a:solidFill>
                        <a:effectLst/>
                      </a:endParaRPr>
                    </a:p>
                    <a:p>
                      <a:endParaRPr lang="hu-HU" sz="1400" dirty="0"/>
                    </a:p>
                  </a:txBody>
                  <a:tcPr>
                    <a:solidFill>
                      <a:srgbClr val="92D050"/>
                    </a:solidFill>
                  </a:tcPr>
                </a:tc>
              </a:tr>
            </a:tbl>
          </a:graphicData>
        </a:graphic>
      </p:graphicFrame>
      <p:sp>
        <p:nvSpPr>
          <p:cNvPr id="6" name="Szövegdoboz 5"/>
          <p:cNvSpPr txBox="1"/>
          <p:nvPr/>
        </p:nvSpPr>
        <p:spPr>
          <a:xfrm>
            <a:off x="179512" y="2204864"/>
            <a:ext cx="4176464" cy="3785652"/>
          </a:xfrm>
          <a:prstGeom prst="rect">
            <a:avLst/>
          </a:prstGeom>
          <a:noFill/>
        </p:spPr>
        <p:txBody>
          <a:bodyPr wrap="square" rtlCol="0">
            <a:spAutoFit/>
          </a:bodyPr>
          <a:lstStyle/>
          <a:p>
            <a:r>
              <a:rPr lang="hu-HU" sz="1500" b="1" dirty="0" smtClean="0">
                <a:effectLst/>
              </a:rPr>
              <a:t>A KIFEJLETT SZALAMANDRA</a:t>
            </a:r>
            <a:r>
              <a:rPr lang="hu-HU" sz="1500" dirty="0" smtClean="0">
                <a:effectLst/>
              </a:rPr>
              <a:t> átlagosan 20 cm hosszú, a legnagyobb egyedek elérhetik a 30 cm-t. Szemei nagyok, kiemelkedők, pupillája sötét. A test hengeres, mintázata feltűnő, egyedileg nagyon változatos. Háta és oldala fényes fekete, amelyet világos- vagy </a:t>
            </a:r>
            <a:r>
              <a:rPr lang="hu-HU" sz="1500" dirty="0" err="1" smtClean="0">
                <a:effectLst/>
              </a:rPr>
              <a:t>sötétsárga</a:t>
            </a:r>
            <a:r>
              <a:rPr lang="hu-HU" sz="1500" dirty="0" smtClean="0">
                <a:effectLst/>
              </a:rPr>
              <a:t> foltok tarkítanak (néhány Börzsönybéli állományánál előfordulnak olyan egyedek, amelyeken a foltok narancs- vagy tűzvörösek). A has általában szürke alapon sárga foltos. Kétoldalt a tarkótájékon, a nyakra húzódóan, sárga, vese alakú fültőmirigyek találhatók. A hát közepén két sorban pórusmirigyek, az oldalakon egy-egy sor szemölcs fut végig.</a:t>
            </a:r>
            <a:endParaRPr lang="hu-HU" sz="1500" dirty="0"/>
          </a:p>
        </p:txBody>
      </p:sp>
      <p:pic>
        <p:nvPicPr>
          <p:cNvPr id="1026" name="Picture 2" descr="http://herpterkep.mme.hu/images/image.php/IMG_2452_resize.jpg?width=520&amp;height=240&amp;image=/images/IMG_2452_resiz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1" y="2698170"/>
            <a:ext cx="3895923"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47617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herpterkep.mme.hu/images/Tcarnifex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7"/>
            <a:ext cx="5328592" cy="3011851"/>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5820883" y="546077"/>
            <a:ext cx="3168352" cy="738664"/>
          </a:xfrm>
          <a:prstGeom prst="rect">
            <a:avLst/>
          </a:prstGeom>
        </p:spPr>
        <p:txBody>
          <a:bodyPr wrap="square">
            <a:spAutoFit/>
          </a:bodyPr>
          <a:lstStyle/>
          <a:p>
            <a:r>
              <a:rPr lang="hu-HU" sz="1400" b="1" dirty="0" smtClean="0"/>
              <a:t>Nőstény alpesi </a:t>
            </a:r>
            <a:r>
              <a:rPr lang="hu-HU" sz="1400" b="1" dirty="0" err="1" smtClean="0"/>
              <a:t>tarajosgőte</a:t>
            </a:r>
            <a:r>
              <a:rPr lang="hu-HU" sz="1400" b="1" dirty="0" smtClean="0"/>
              <a:t> </a:t>
            </a:r>
          </a:p>
          <a:p>
            <a:r>
              <a:rPr lang="hu-HU" sz="1400" dirty="0" smtClean="0"/>
              <a:t>A nőstény hátán is jól látszik a világos csík. </a:t>
            </a:r>
            <a:endParaRPr lang="hu-HU" sz="1400" dirty="0"/>
          </a:p>
        </p:txBody>
      </p:sp>
      <p:pic>
        <p:nvPicPr>
          <p:cNvPr id="19460" name="Picture 4" descr="http://herpterkep.mme.hu/images/IMG_05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2060848"/>
            <a:ext cx="3186354" cy="4248472"/>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1152128" y="4185084"/>
            <a:ext cx="4572000" cy="738664"/>
          </a:xfrm>
          <a:prstGeom prst="rect">
            <a:avLst/>
          </a:prstGeom>
        </p:spPr>
        <p:txBody>
          <a:bodyPr>
            <a:spAutoFit/>
          </a:bodyPr>
          <a:lstStyle/>
          <a:p>
            <a:r>
              <a:rPr lang="hu-HU" sz="1400" b="1" dirty="0" smtClean="0"/>
              <a:t>Alpesi </a:t>
            </a:r>
            <a:r>
              <a:rPr lang="hu-HU" sz="1400" b="1" dirty="0" err="1" smtClean="0"/>
              <a:t>tarajosgőte</a:t>
            </a:r>
            <a:r>
              <a:rPr lang="hu-HU" sz="1400" b="1" dirty="0" smtClean="0"/>
              <a:t> </a:t>
            </a:r>
            <a:r>
              <a:rPr lang="hu-HU" sz="1400" b="1" dirty="0" err="1" smtClean="0"/>
              <a:t>hasmintázata</a:t>
            </a:r>
            <a:r>
              <a:rPr lang="hu-HU" sz="1400" b="1" dirty="0" smtClean="0"/>
              <a:t> </a:t>
            </a:r>
          </a:p>
          <a:p>
            <a:r>
              <a:rPr lang="hu-HU" sz="1400" dirty="0" smtClean="0"/>
              <a:t>Tipikusan a narancsszín több a hason, mint a fekete folt. </a:t>
            </a:r>
            <a:endParaRPr lang="hu-HU" sz="1400" dirty="0"/>
          </a:p>
        </p:txBody>
      </p:sp>
    </p:spTree>
    <p:extLst>
      <p:ext uri="{BB962C8B-B14F-4D97-AF65-F5344CB8AC3E}">
        <p14:creationId xmlns:p14="http://schemas.microsoft.com/office/powerpoint/2010/main" val="381789565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herpterkep.mme.hu/images/T_carnifex_nosten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93508"/>
            <a:ext cx="6966544" cy="4104456"/>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2483768" y="4869160"/>
            <a:ext cx="4572000" cy="738664"/>
          </a:xfrm>
          <a:prstGeom prst="rect">
            <a:avLst/>
          </a:prstGeom>
        </p:spPr>
        <p:txBody>
          <a:bodyPr>
            <a:spAutoFit/>
          </a:bodyPr>
          <a:lstStyle/>
          <a:p>
            <a:r>
              <a:rPr lang="hu-HU" sz="1400" b="1" dirty="0" smtClean="0"/>
              <a:t>Nőstény alpesi </a:t>
            </a:r>
            <a:r>
              <a:rPr lang="hu-HU" sz="1400" b="1" dirty="0" err="1" smtClean="0"/>
              <a:t>tarajosgőte</a:t>
            </a:r>
            <a:endParaRPr lang="hu-HU" sz="1400" b="1" dirty="0" smtClean="0"/>
          </a:p>
          <a:p>
            <a:r>
              <a:rPr lang="hu-HU" sz="1400" dirty="0" smtClean="0"/>
              <a:t>Nőstények nászidőszakban nem növesztenek tarajt és kékes csík sincs a farkukon.</a:t>
            </a:r>
            <a:endParaRPr lang="hu-HU" sz="1400" dirty="0"/>
          </a:p>
        </p:txBody>
      </p:sp>
    </p:spTree>
    <p:extLst>
      <p:ext uri="{BB962C8B-B14F-4D97-AF65-F5344CB8AC3E}">
        <p14:creationId xmlns:p14="http://schemas.microsoft.com/office/powerpoint/2010/main" val="36325369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79512" y="188640"/>
            <a:ext cx="6248400" cy="414113"/>
          </a:xfrm>
        </p:spPr>
        <p:txBody>
          <a:bodyPr/>
          <a:lstStyle/>
          <a:p>
            <a:r>
              <a:rPr lang="hu-HU" sz="2000" dirty="0" smtClean="0">
                <a:effectLst/>
              </a:rPr>
              <a:t/>
            </a:r>
            <a:br>
              <a:rPr lang="hu-HU" sz="2000" dirty="0" smtClean="0">
                <a:effectLst/>
              </a:rPr>
            </a:br>
            <a:r>
              <a:rPr lang="hu-HU" sz="2000" dirty="0">
                <a:effectLst/>
              </a:rPr>
              <a:t/>
            </a:r>
            <a:br>
              <a:rPr lang="hu-HU" sz="2000" dirty="0">
                <a:effectLst/>
              </a:rPr>
            </a:br>
            <a:r>
              <a:rPr lang="hu-HU" sz="2000" dirty="0">
                <a:effectLst/>
              </a:rPr>
              <a:t/>
            </a:r>
            <a:br>
              <a:rPr lang="hu-HU" sz="2000" dirty="0">
                <a:effectLst/>
              </a:rPr>
            </a:br>
            <a:r>
              <a:rPr lang="hu-HU" sz="2000" dirty="0" err="1">
                <a:effectLst/>
              </a:rPr>
              <a:t>Vöröshasú</a:t>
            </a:r>
            <a:r>
              <a:rPr lang="hu-HU" sz="2000" dirty="0">
                <a:effectLst/>
              </a:rPr>
              <a:t> unka </a:t>
            </a:r>
            <a:r>
              <a:rPr lang="hu-HU" sz="2000" dirty="0" smtClean="0">
                <a:effectLst/>
              </a:rPr>
              <a:t>(</a:t>
            </a:r>
            <a:r>
              <a:rPr lang="hu-HU" sz="2000" i="1" dirty="0" err="1" smtClean="0">
                <a:effectLst/>
              </a:rPr>
              <a:t>Bombina</a:t>
            </a:r>
            <a:r>
              <a:rPr lang="hu-HU" sz="2000" i="1" dirty="0" smtClean="0">
                <a:effectLst/>
              </a:rPr>
              <a:t> </a:t>
            </a:r>
            <a:r>
              <a:rPr lang="hu-HU" sz="2000" i="1" dirty="0" err="1" smtClean="0">
                <a:effectLst/>
              </a:rPr>
              <a:t>bombina</a:t>
            </a:r>
            <a:r>
              <a:rPr lang="hu-HU" sz="2000" i="1" dirty="0" smtClean="0">
                <a:effectLst/>
              </a:rPr>
              <a:t>)</a:t>
            </a:r>
            <a:r>
              <a:rPr lang="hu-HU" sz="2000" dirty="0" smtClean="0">
                <a:effectLst/>
              </a:rPr>
              <a:t> </a:t>
            </a:r>
            <a:endParaRPr lang="hu-HU" sz="2000" dirty="0">
              <a:effectLst/>
            </a:endParaRPr>
          </a:p>
        </p:txBody>
      </p:sp>
      <p:graphicFrame>
        <p:nvGraphicFramePr>
          <p:cNvPr id="5" name="Táblázat 4"/>
          <p:cNvGraphicFramePr>
            <a:graphicFrameLocks noGrp="1"/>
          </p:cNvGraphicFramePr>
          <p:nvPr>
            <p:extLst>
              <p:ext uri="{D42A27DB-BD31-4B8C-83A1-F6EECF244321}">
                <p14:modId xmlns:p14="http://schemas.microsoft.com/office/powerpoint/2010/main" val="3392337618"/>
              </p:ext>
            </p:extLst>
          </p:nvPr>
        </p:nvGraphicFramePr>
        <p:xfrm>
          <a:off x="251520" y="692696"/>
          <a:ext cx="8496944" cy="1158240"/>
        </p:xfrm>
        <a:graphic>
          <a:graphicData uri="http://schemas.openxmlformats.org/drawingml/2006/table">
            <a:tbl>
              <a:tblPr firstRow="1" bandRow="1">
                <a:tableStyleId>{5C22544A-7EE6-4342-B048-85BDC9FD1C3A}</a:tableStyleId>
              </a:tblPr>
              <a:tblGrid>
                <a:gridCol w="1630017"/>
                <a:gridCol w="1630017"/>
                <a:gridCol w="1852534"/>
                <a:gridCol w="1407500"/>
                <a:gridCol w="1976876"/>
              </a:tblGrid>
              <a:tr h="1014224">
                <a:tc>
                  <a:txBody>
                    <a:bodyPr/>
                    <a:lstStyle/>
                    <a:p>
                      <a:r>
                        <a:rPr lang="hu-HU" sz="1400" b="1" dirty="0" smtClean="0">
                          <a:solidFill>
                            <a:schemeClr val="bg1"/>
                          </a:solidFill>
                          <a:effectLst/>
                        </a:rPr>
                        <a:t>Osztály</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rPr>
                        <a:t>Kétéltűek</a:t>
                      </a:r>
                      <a:br>
                        <a:rPr lang="hu-HU" sz="1400" b="1" dirty="0" smtClean="0">
                          <a:solidFill>
                            <a:schemeClr val="tx2">
                              <a:lumMod val="50000"/>
                            </a:schemeClr>
                          </a:solidFill>
                        </a:rPr>
                      </a:br>
                      <a:r>
                        <a:rPr lang="hu-HU" sz="1400" b="1" i="1" dirty="0" smtClean="0">
                          <a:solidFill>
                            <a:schemeClr val="tx2">
                              <a:lumMod val="50000"/>
                            </a:schemeClr>
                          </a:solidFill>
                        </a:rPr>
                        <a:t>(</a:t>
                      </a:r>
                      <a:r>
                        <a:rPr lang="hu-HU" sz="1400" b="1" i="1" dirty="0" err="1" smtClean="0">
                          <a:solidFill>
                            <a:schemeClr val="tx2">
                              <a:lumMod val="50000"/>
                            </a:schemeClr>
                          </a:solidFill>
                        </a:rPr>
                        <a:t>Amphibia</a:t>
                      </a:r>
                      <a:r>
                        <a:rPr lang="hu-HU" sz="1400" b="1" i="1" dirty="0" smtClean="0">
                          <a:solidFill>
                            <a:schemeClr val="tx2">
                              <a:lumMod val="50000"/>
                            </a:schemeClr>
                          </a:solidFill>
                        </a:rPr>
                        <a:t>)</a:t>
                      </a:r>
                      <a:endParaRPr lang="hu-HU" sz="1400" dirty="0">
                        <a:solidFill>
                          <a:schemeClr val="tx2">
                            <a:lumMod val="50000"/>
                          </a:schemeClr>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Rend</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hlinkClick r:id="rId2"/>
                        </a:rPr>
                        <a:t>Farkatlan Kétéltűek</a:t>
                      </a:r>
                      <a:br>
                        <a:rPr lang="hu-HU" sz="1400" b="1" dirty="0" smtClean="0">
                          <a:solidFill>
                            <a:schemeClr val="tx2">
                              <a:lumMod val="50000"/>
                            </a:schemeClr>
                          </a:solidFill>
                          <a:hlinkClick r:id="rId2"/>
                        </a:rPr>
                      </a:br>
                      <a:r>
                        <a:rPr lang="hu-HU" sz="1400" b="1" i="1" dirty="0" smtClean="0">
                          <a:solidFill>
                            <a:schemeClr val="tx2">
                              <a:lumMod val="50000"/>
                            </a:schemeClr>
                          </a:solidFill>
                          <a:hlinkClick r:id="rId2"/>
                        </a:rPr>
                        <a:t>(</a:t>
                      </a:r>
                      <a:r>
                        <a:rPr lang="hu-HU" sz="1400" b="1" i="1" dirty="0" err="1" smtClean="0">
                          <a:solidFill>
                            <a:schemeClr val="tx2">
                              <a:lumMod val="50000"/>
                            </a:schemeClr>
                          </a:solidFill>
                        </a:rPr>
                        <a:t>Anura</a:t>
                      </a:r>
                      <a:r>
                        <a:rPr lang="hu-HU" sz="1400" b="1" i="1" dirty="0" smtClean="0">
                          <a:solidFill>
                            <a:schemeClr val="tx2">
                              <a:lumMod val="50000"/>
                            </a:schemeClr>
                          </a:solidFill>
                        </a:rPr>
                        <a:t>)</a:t>
                      </a:r>
                      <a:endParaRPr lang="hu-HU" sz="1400" dirty="0" smtClean="0">
                        <a:solidFill>
                          <a:schemeClr val="tx2">
                            <a:lumMod val="50000"/>
                          </a:schemeClr>
                        </a:solidFill>
                        <a:effectLst/>
                      </a:endParaRPr>
                    </a:p>
                    <a:p>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Család</a:t>
                      </a:r>
                      <a:r>
                        <a:rPr lang="hu-HU" sz="1400" dirty="0" smtClean="0">
                          <a:solidFill>
                            <a:schemeClr val="bg1"/>
                          </a:solidFill>
                          <a:effectLst/>
                        </a:rPr>
                        <a:t/>
                      </a:r>
                      <a:br>
                        <a:rPr lang="hu-HU" sz="1400" dirty="0" smtClean="0">
                          <a:solidFill>
                            <a:schemeClr val="bg1"/>
                          </a:solidFill>
                          <a:effectLst/>
                        </a:rPr>
                      </a:br>
                      <a:r>
                        <a:rPr lang="hu-HU" sz="1400" b="1" u="none" strike="noStrike" kern="1200" dirty="0" smtClean="0">
                          <a:solidFill>
                            <a:schemeClr val="lt1"/>
                          </a:solidFill>
                          <a:effectLst/>
                          <a:latin typeface="+mn-lt"/>
                          <a:ea typeface="+mn-ea"/>
                          <a:cs typeface="+mn-cs"/>
                          <a:hlinkClick r:id="rId3"/>
                        </a:rPr>
                        <a:t>Unkafélék</a:t>
                      </a:r>
                      <a:br>
                        <a:rPr lang="hu-HU" sz="1400" b="1" u="none" strike="noStrike" kern="1200" dirty="0" smtClean="0">
                          <a:solidFill>
                            <a:schemeClr val="lt1"/>
                          </a:solidFill>
                          <a:effectLst/>
                          <a:latin typeface="+mn-lt"/>
                          <a:ea typeface="+mn-ea"/>
                          <a:cs typeface="+mn-cs"/>
                          <a:hlinkClick r:id="rId3"/>
                        </a:rPr>
                      </a:br>
                      <a:r>
                        <a:rPr lang="hu-HU" sz="1400" b="1" i="1" u="none" strike="noStrike" kern="1200" dirty="0" smtClean="0">
                          <a:solidFill>
                            <a:schemeClr val="lt1"/>
                          </a:solidFill>
                          <a:effectLst/>
                          <a:latin typeface="+mn-lt"/>
                          <a:ea typeface="+mn-ea"/>
                          <a:cs typeface="+mn-cs"/>
                          <a:hlinkClick r:id="rId3"/>
                        </a:rPr>
                        <a:t>(</a:t>
                      </a:r>
                      <a:r>
                        <a:rPr lang="hu-HU" sz="1400" b="1" i="1" u="none" strike="noStrike" kern="1200" dirty="0" err="1" smtClean="0">
                          <a:solidFill>
                            <a:schemeClr val="lt1"/>
                          </a:solidFill>
                          <a:effectLst/>
                          <a:latin typeface="+mn-lt"/>
                          <a:ea typeface="+mn-ea"/>
                          <a:cs typeface="+mn-cs"/>
                          <a:hlinkClick r:id="rId3"/>
                        </a:rPr>
                        <a:t>Bombinatoridae</a:t>
                      </a:r>
                      <a:r>
                        <a:rPr lang="hu-HU" sz="1400" b="1" i="1" u="none" strike="noStrike" kern="1200" dirty="0" smtClean="0">
                          <a:solidFill>
                            <a:schemeClr val="lt1"/>
                          </a:solidFill>
                          <a:effectLst/>
                          <a:latin typeface="+mn-lt"/>
                          <a:ea typeface="+mn-ea"/>
                          <a:cs typeface="+mn-cs"/>
                          <a:hlinkClick r:id="rId3"/>
                        </a:rPr>
                        <a:t>)</a:t>
                      </a:r>
                      <a:r>
                        <a:rPr lang="hu-HU" sz="1400" b="1" u="none" strike="noStrike" kern="1200" dirty="0" smtClean="0">
                          <a:solidFill>
                            <a:schemeClr val="lt1"/>
                          </a:solidFill>
                          <a:effectLst/>
                          <a:latin typeface="+mn-lt"/>
                          <a:ea typeface="+mn-ea"/>
                          <a:cs typeface="+mn-cs"/>
                          <a:hlinkClick r:id="rId3"/>
                        </a:rPr>
                        <a:t> </a:t>
                      </a:r>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Hazai jogi védettség</a:t>
                      </a:r>
                      <a:r>
                        <a:rPr lang="hu-HU" sz="1400" dirty="0" smtClean="0">
                          <a:effectLst/>
                        </a:rPr>
                        <a:t/>
                      </a:r>
                      <a:br>
                        <a:rPr lang="hu-HU" sz="1400" dirty="0" smtClean="0">
                          <a:effectLst/>
                        </a:rPr>
                      </a:br>
                      <a:r>
                        <a:rPr lang="hu-HU" sz="1400" b="1" dirty="0" smtClean="0">
                          <a:solidFill>
                            <a:schemeClr val="tx2">
                              <a:lumMod val="50000"/>
                            </a:schemeClr>
                          </a:solidFill>
                          <a:effectLst/>
                        </a:rPr>
                        <a:t>Védett faj</a:t>
                      </a:r>
                      <a:endParaRPr lang="hu-HU" sz="1400" dirty="0" smtClean="0">
                        <a:solidFill>
                          <a:schemeClr val="tx2">
                            <a:lumMod val="50000"/>
                          </a:schemeClr>
                        </a:solidFill>
                        <a:effectLst/>
                      </a:endParaRPr>
                    </a:p>
                    <a:p>
                      <a:endParaRPr lang="hu-HU" sz="1400" dirty="0"/>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Természetvédelmi értéke</a:t>
                      </a:r>
                      <a:r>
                        <a:rPr lang="hu-HU" sz="1400" dirty="0" smtClean="0">
                          <a:effectLst/>
                        </a:rPr>
                        <a:t/>
                      </a:r>
                      <a:br>
                        <a:rPr lang="hu-HU" sz="1400" dirty="0" smtClean="0">
                          <a:effectLst/>
                        </a:rPr>
                      </a:br>
                      <a:r>
                        <a:rPr lang="hu-HU" sz="1400" dirty="0" smtClean="0">
                          <a:solidFill>
                            <a:schemeClr val="tx2">
                              <a:lumMod val="50000"/>
                            </a:schemeClr>
                          </a:solidFill>
                          <a:effectLst/>
                        </a:rPr>
                        <a:t>2.000Ft</a:t>
                      </a:r>
                      <a:endParaRPr lang="hu-HU" sz="1400" dirty="0">
                        <a:solidFill>
                          <a:schemeClr val="tx2">
                            <a:lumMod val="50000"/>
                          </a:schemeClr>
                        </a:solidFill>
                      </a:endParaRPr>
                    </a:p>
                  </a:txBody>
                  <a:tcPr>
                    <a:solidFill>
                      <a:srgbClr val="92D050"/>
                    </a:solidFill>
                  </a:tcPr>
                </a:tc>
              </a:tr>
            </a:tbl>
          </a:graphicData>
        </a:graphic>
      </p:graphicFrame>
      <p:sp>
        <p:nvSpPr>
          <p:cNvPr id="6" name="Szövegdoboz 5"/>
          <p:cNvSpPr txBox="1"/>
          <p:nvPr/>
        </p:nvSpPr>
        <p:spPr>
          <a:xfrm>
            <a:off x="165718" y="2060848"/>
            <a:ext cx="4176464" cy="4278094"/>
          </a:xfrm>
          <a:prstGeom prst="rect">
            <a:avLst/>
          </a:prstGeom>
          <a:noFill/>
        </p:spPr>
        <p:txBody>
          <a:bodyPr wrap="square" rtlCol="0">
            <a:spAutoFit/>
          </a:bodyPr>
          <a:lstStyle/>
          <a:p>
            <a:r>
              <a:rPr lang="hu-HU" sz="1600" b="1" dirty="0" smtClean="0"/>
              <a:t>A VÖRÖSHASÚ UNKA</a:t>
            </a:r>
            <a:r>
              <a:rPr lang="hu-HU" sz="1600" dirty="0" smtClean="0"/>
              <a:t> hátoldala szürke vagy fekete, bőrét lekerekített szaruszemölcsök borítják, tapintása sima. Létezik egy zöld hátú változata is, amely a normál színezetű egyedekkel együtt fordul elő, nincs köztük földrajzi elkülönülés. Fekete </a:t>
            </a:r>
            <a:r>
              <a:rPr lang="hu-HU" sz="1600" dirty="0" err="1" smtClean="0"/>
              <a:t>hasoldala</a:t>
            </a:r>
            <a:r>
              <a:rPr lang="hu-HU" sz="1600" dirty="0" smtClean="0"/>
              <a:t> a narancssárgától a sötétpirosig terjedő színárnyalatú, egymástól jól elkülönülő foltokkal tarkított. A lábujjakra a vörös foltok nem terjednek rá. A has fekete alapszínében tűhegynyi fehér pontok láthatóak. A hímek mellső végtagján párzási időszakban fekete színű </a:t>
            </a:r>
            <a:r>
              <a:rPr lang="hu-HU" sz="1600" dirty="0" err="1" smtClean="0"/>
              <a:t>hüvelykvánkos</a:t>
            </a:r>
            <a:r>
              <a:rPr lang="hu-HU" sz="1600" dirty="0" smtClean="0"/>
              <a:t> látható. A kifejlet állat 35-50 mm-re, lárvája 15-38 mm-re nő meg.</a:t>
            </a:r>
            <a:endParaRPr lang="hu-HU" sz="1500" dirty="0"/>
          </a:p>
        </p:txBody>
      </p:sp>
      <p:pic>
        <p:nvPicPr>
          <p:cNvPr id="21506" name="Picture 2" descr="http://herpterkep.mme.hu/images/image.php/IMG_8411_resize.jpg?width=520&amp;height=240&amp;image=/images/IMG_8411_resiz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116" y="2492896"/>
            <a:ext cx="4328803"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62818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herpterkep.mme.hu/images/Bombina_bori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211" y="214040"/>
            <a:ext cx="3864212" cy="4400633"/>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herpterkep.mme.hu/images/IMG_8407_resiz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1573082"/>
            <a:ext cx="4524287" cy="3016191"/>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4349866" y="5085184"/>
            <a:ext cx="4104456" cy="954107"/>
          </a:xfrm>
          <a:prstGeom prst="rect">
            <a:avLst/>
          </a:prstGeom>
        </p:spPr>
        <p:txBody>
          <a:bodyPr wrap="square">
            <a:spAutoFit/>
          </a:bodyPr>
          <a:lstStyle/>
          <a:p>
            <a:r>
              <a:rPr lang="hu-HU" sz="1400" b="1" dirty="0" err="1" smtClean="0"/>
              <a:t>Vöröshasú</a:t>
            </a:r>
            <a:r>
              <a:rPr lang="hu-HU" sz="1400" b="1" dirty="0" smtClean="0"/>
              <a:t> unka hím </a:t>
            </a:r>
          </a:p>
          <a:p>
            <a:r>
              <a:rPr lang="hu-HU" sz="1400" dirty="0" smtClean="0"/>
              <a:t>Széles, lapos testalkatának köszönhetően jól lebeg a felszínen, de nem is tud sokáig a víz alá bukva tartózkodni. </a:t>
            </a:r>
            <a:endParaRPr lang="hu-HU" sz="1400" dirty="0"/>
          </a:p>
        </p:txBody>
      </p:sp>
      <p:sp>
        <p:nvSpPr>
          <p:cNvPr id="3" name="Téglalap 2"/>
          <p:cNvSpPr/>
          <p:nvPr/>
        </p:nvSpPr>
        <p:spPr>
          <a:xfrm>
            <a:off x="429890" y="5049728"/>
            <a:ext cx="3689533" cy="1169551"/>
          </a:xfrm>
          <a:prstGeom prst="rect">
            <a:avLst/>
          </a:prstGeom>
        </p:spPr>
        <p:txBody>
          <a:bodyPr wrap="square">
            <a:spAutoFit/>
          </a:bodyPr>
          <a:lstStyle/>
          <a:p>
            <a:r>
              <a:rPr lang="hu-HU" sz="1400" b="1" dirty="0" smtClean="0"/>
              <a:t>Nőstény </a:t>
            </a:r>
            <a:r>
              <a:rPr lang="hu-HU" sz="1400" b="1" dirty="0" err="1" smtClean="0"/>
              <a:t>vöröshasú</a:t>
            </a:r>
            <a:r>
              <a:rPr lang="hu-HU" sz="1400" b="1" dirty="0" smtClean="0"/>
              <a:t> unka </a:t>
            </a:r>
          </a:p>
          <a:p>
            <a:r>
              <a:rPr lang="hu-HU" sz="1400" dirty="0" err="1" smtClean="0"/>
              <a:t>Magyaországon</a:t>
            </a:r>
            <a:r>
              <a:rPr lang="hu-HU" sz="1400" dirty="0" smtClean="0"/>
              <a:t> ritka a kifejezetten piros vagy vörös foltos változat, inkább narancsvörös, narancs vagy </a:t>
            </a:r>
            <a:r>
              <a:rPr lang="hu-HU" sz="1400" dirty="0" err="1" smtClean="0"/>
              <a:t>sötétsárga</a:t>
            </a:r>
            <a:r>
              <a:rPr lang="hu-HU" sz="1400" dirty="0" smtClean="0"/>
              <a:t> színűekkel találkozhatunk. </a:t>
            </a:r>
            <a:endParaRPr lang="hu-HU" sz="1400" dirty="0"/>
          </a:p>
        </p:txBody>
      </p:sp>
    </p:spTree>
    <p:extLst>
      <p:ext uri="{BB962C8B-B14F-4D97-AF65-F5344CB8AC3E}">
        <p14:creationId xmlns:p14="http://schemas.microsoft.com/office/powerpoint/2010/main" val="17042371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herpterkep.mme.hu/images/Bombina_bombina_Sz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3696345" cy="2772259"/>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4139952" y="476672"/>
            <a:ext cx="4572000" cy="523220"/>
          </a:xfrm>
          <a:prstGeom prst="rect">
            <a:avLst/>
          </a:prstGeom>
        </p:spPr>
        <p:txBody>
          <a:bodyPr>
            <a:spAutoFit/>
          </a:bodyPr>
          <a:lstStyle/>
          <a:p>
            <a:r>
              <a:rPr lang="hu-HU" sz="1400" b="1" dirty="0" smtClean="0"/>
              <a:t>Hím </a:t>
            </a:r>
            <a:r>
              <a:rPr lang="hu-HU" sz="1400" b="1" dirty="0" err="1" smtClean="0"/>
              <a:t>vöröshasú</a:t>
            </a:r>
            <a:r>
              <a:rPr lang="hu-HU" sz="1400" b="1" dirty="0" smtClean="0"/>
              <a:t> unka</a:t>
            </a:r>
          </a:p>
          <a:p>
            <a:r>
              <a:rPr lang="hu-HU" sz="1400" dirty="0" smtClean="0"/>
              <a:t>Testét lapos, </a:t>
            </a:r>
            <a:r>
              <a:rPr lang="hu-HU" sz="1400" dirty="0" err="1" smtClean="0"/>
              <a:t>lencsealakú</a:t>
            </a:r>
            <a:r>
              <a:rPr lang="hu-HU" sz="1400" dirty="0" smtClean="0"/>
              <a:t> szemölcsök borítják.</a:t>
            </a:r>
            <a:endParaRPr lang="hu-HU" sz="1400" dirty="0"/>
          </a:p>
        </p:txBody>
      </p:sp>
      <p:pic>
        <p:nvPicPr>
          <p:cNvPr id="23556" name="Picture 4" descr="http://herpterkep.mme.hu/images/IMG_01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855" y="3014981"/>
            <a:ext cx="5075168" cy="3384502"/>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5580112" y="4230178"/>
            <a:ext cx="2934072" cy="954107"/>
          </a:xfrm>
          <a:prstGeom prst="rect">
            <a:avLst/>
          </a:prstGeom>
        </p:spPr>
        <p:txBody>
          <a:bodyPr wrap="square">
            <a:spAutoFit/>
          </a:bodyPr>
          <a:lstStyle/>
          <a:p>
            <a:r>
              <a:rPr lang="hu-HU" sz="1400" b="1" dirty="0" err="1" smtClean="0"/>
              <a:t>Vöröshasú</a:t>
            </a:r>
            <a:r>
              <a:rPr lang="hu-HU" sz="1400" b="1" dirty="0" smtClean="0"/>
              <a:t> unka zöldhátú változata </a:t>
            </a:r>
          </a:p>
          <a:p>
            <a:r>
              <a:rPr lang="hu-HU" sz="1400" dirty="0" smtClean="0"/>
              <a:t>A zöldhátú változat földrajzilag nem különül el a feketétől. </a:t>
            </a:r>
            <a:endParaRPr lang="hu-HU" sz="1400" dirty="0"/>
          </a:p>
        </p:txBody>
      </p:sp>
    </p:spTree>
    <p:extLst>
      <p:ext uri="{BB962C8B-B14F-4D97-AF65-F5344CB8AC3E}">
        <p14:creationId xmlns:p14="http://schemas.microsoft.com/office/powerpoint/2010/main" val="60129891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herpterkep.mme.hu/images/IMG_2228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279" y="260648"/>
            <a:ext cx="7392821" cy="5256584"/>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877279" y="5589240"/>
            <a:ext cx="7392821" cy="738664"/>
          </a:xfrm>
          <a:prstGeom prst="rect">
            <a:avLst/>
          </a:prstGeom>
        </p:spPr>
        <p:txBody>
          <a:bodyPr wrap="square">
            <a:spAutoFit/>
          </a:bodyPr>
          <a:lstStyle/>
          <a:p>
            <a:r>
              <a:rPr lang="hu-HU" sz="1400" b="1" dirty="0" err="1" smtClean="0"/>
              <a:t>Sárgahasú</a:t>
            </a:r>
            <a:r>
              <a:rPr lang="hu-HU" sz="1400" b="1" dirty="0" smtClean="0"/>
              <a:t> unka hím és </a:t>
            </a:r>
            <a:r>
              <a:rPr lang="hu-HU" sz="1400" b="1" dirty="0" err="1" smtClean="0"/>
              <a:t>vöröshasú</a:t>
            </a:r>
            <a:r>
              <a:rPr lang="hu-HU" sz="1400" b="1" dirty="0" smtClean="0"/>
              <a:t> unka nőstény</a:t>
            </a:r>
          </a:p>
          <a:p>
            <a:r>
              <a:rPr lang="hu-HU" sz="1400" dirty="0" smtClean="0"/>
              <a:t>Bár a </a:t>
            </a:r>
            <a:r>
              <a:rPr lang="hu-HU" sz="1400" dirty="0" err="1" smtClean="0"/>
              <a:t>vöröshasú</a:t>
            </a:r>
            <a:r>
              <a:rPr lang="hu-HU" sz="1400" dirty="0" smtClean="0"/>
              <a:t> unka (jobbra) színes foltja is lehet inkább sárga, ennek aránya a </a:t>
            </a:r>
            <a:r>
              <a:rPr lang="hu-HU" sz="1400" dirty="0" err="1" smtClean="0"/>
              <a:t>hasfelszínen</a:t>
            </a:r>
            <a:r>
              <a:rPr lang="hu-HU" sz="1400" dirty="0" smtClean="0"/>
              <a:t> sosem éri a </a:t>
            </a:r>
            <a:r>
              <a:rPr lang="hu-HU" sz="1400" dirty="0" err="1" smtClean="0"/>
              <a:t>sárgahasú</a:t>
            </a:r>
            <a:r>
              <a:rPr lang="hu-HU" sz="1400" dirty="0" smtClean="0"/>
              <a:t> unkáét (balra) </a:t>
            </a:r>
            <a:endParaRPr lang="hu-HU" sz="1400" dirty="0"/>
          </a:p>
        </p:txBody>
      </p:sp>
    </p:spTree>
    <p:extLst>
      <p:ext uri="{BB962C8B-B14F-4D97-AF65-F5344CB8AC3E}">
        <p14:creationId xmlns:p14="http://schemas.microsoft.com/office/powerpoint/2010/main" val="387176638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herpterkep.mme.hu/images/vorosha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306" y="476672"/>
            <a:ext cx="3974026" cy="540060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4788024" y="548680"/>
            <a:ext cx="4176464" cy="738664"/>
          </a:xfrm>
          <a:prstGeom prst="rect">
            <a:avLst/>
          </a:prstGeom>
        </p:spPr>
        <p:txBody>
          <a:bodyPr wrap="square">
            <a:spAutoFit/>
          </a:bodyPr>
          <a:lstStyle/>
          <a:p>
            <a:r>
              <a:rPr lang="hu-HU" sz="1400" b="1" dirty="0" err="1" smtClean="0"/>
              <a:t>Vöröshasú</a:t>
            </a:r>
            <a:r>
              <a:rPr lang="hu-HU" sz="1400" b="1" dirty="0" smtClean="0"/>
              <a:t> unka hím </a:t>
            </a:r>
          </a:p>
          <a:p>
            <a:r>
              <a:rPr lang="hu-HU" sz="1400" dirty="0" smtClean="0"/>
              <a:t>A </a:t>
            </a:r>
            <a:r>
              <a:rPr lang="hu-HU" sz="1400" dirty="0" err="1" smtClean="0"/>
              <a:t>hasminta</a:t>
            </a:r>
            <a:r>
              <a:rPr lang="hu-HU" sz="1400" dirty="0" smtClean="0"/>
              <a:t> lehet erősen kontúros vagy homályosan körvonalazott. </a:t>
            </a:r>
            <a:endParaRPr lang="hu-HU" sz="1400" dirty="0"/>
          </a:p>
        </p:txBody>
      </p:sp>
      <p:pic>
        <p:nvPicPr>
          <p:cNvPr id="25604" name="Picture 4" descr="http://herpterkep.mme.hu/images/DSCF1504_resiz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252867"/>
            <a:ext cx="3096344" cy="4128459"/>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1868090" y="6021288"/>
            <a:ext cx="2520242" cy="307777"/>
          </a:xfrm>
          <a:prstGeom prst="rect">
            <a:avLst/>
          </a:prstGeom>
        </p:spPr>
        <p:txBody>
          <a:bodyPr wrap="none">
            <a:spAutoFit/>
          </a:bodyPr>
          <a:lstStyle/>
          <a:p>
            <a:r>
              <a:rPr lang="hu-HU" sz="1400" b="1" dirty="0" err="1" smtClean="0"/>
              <a:t>Vöröshasú</a:t>
            </a:r>
            <a:r>
              <a:rPr lang="hu-HU" sz="1400" b="1" dirty="0" smtClean="0"/>
              <a:t> unka ebihalak</a:t>
            </a:r>
            <a:endParaRPr lang="hu-HU" sz="1400" b="1" dirty="0"/>
          </a:p>
        </p:txBody>
      </p:sp>
    </p:spTree>
    <p:extLst>
      <p:ext uri="{BB962C8B-B14F-4D97-AF65-F5344CB8AC3E}">
        <p14:creationId xmlns:p14="http://schemas.microsoft.com/office/powerpoint/2010/main" val="387676573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79512" y="188640"/>
            <a:ext cx="6248400" cy="414113"/>
          </a:xfrm>
        </p:spPr>
        <p:txBody>
          <a:bodyPr/>
          <a:lstStyle/>
          <a:p>
            <a:r>
              <a:rPr lang="hu-HU" sz="2000" dirty="0" smtClean="0">
                <a:effectLst/>
              </a:rPr>
              <a:t/>
            </a:r>
            <a:br>
              <a:rPr lang="hu-HU" sz="2000" dirty="0" smtClean="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err="1">
                <a:effectLst/>
              </a:rPr>
              <a:t>Sárgahasú</a:t>
            </a:r>
            <a:r>
              <a:rPr lang="hu-HU" sz="2000" dirty="0">
                <a:effectLst/>
              </a:rPr>
              <a:t> unka </a:t>
            </a:r>
            <a:r>
              <a:rPr lang="hu-HU" sz="2000" dirty="0" smtClean="0">
                <a:effectLst/>
              </a:rPr>
              <a:t>(</a:t>
            </a:r>
            <a:r>
              <a:rPr lang="hu-HU" sz="2000" i="1" dirty="0" err="1" smtClean="0">
                <a:effectLst/>
              </a:rPr>
              <a:t>Bombina</a:t>
            </a:r>
            <a:r>
              <a:rPr lang="hu-HU" sz="2000" i="1" dirty="0" smtClean="0">
                <a:effectLst/>
              </a:rPr>
              <a:t> </a:t>
            </a:r>
            <a:r>
              <a:rPr lang="hu-HU" sz="2000" i="1" dirty="0" err="1" smtClean="0">
                <a:effectLst/>
              </a:rPr>
              <a:t>variegata</a:t>
            </a:r>
            <a:r>
              <a:rPr lang="hu-HU" sz="2000" i="1" dirty="0" smtClean="0">
                <a:effectLst/>
              </a:rPr>
              <a:t>)</a:t>
            </a:r>
            <a:r>
              <a:rPr lang="hu-HU" sz="2000" dirty="0" smtClean="0">
                <a:effectLst/>
              </a:rPr>
              <a:t> </a:t>
            </a:r>
            <a:endParaRPr lang="hu-HU" sz="2000" dirty="0">
              <a:effectLst/>
            </a:endParaRPr>
          </a:p>
        </p:txBody>
      </p:sp>
      <p:graphicFrame>
        <p:nvGraphicFramePr>
          <p:cNvPr id="5" name="Táblázat 4"/>
          <p:cNvGraphicFramePr>
            <a:graphicFrameLocks noGrp="1"/>
          </p:cNvGraphicFramePr>
          <p:nvPr>
            <p:extLst>
              <p:ext uri="{D42A27DB-BD31-4B8C-83A1-F6EECF244321}">
                <p14:modId xmlns:p14="http://schemas.microsoft.com/office/powerpoint/2010/main" val="732844348"/>
              </p:ext>
            </p:extLst>
          </p:nvPr>
        </p:nvGraphicFramePr>
        <p:xfrm>
          <a:off x="251520" y="692696"/>
          <a:ext cx="8496944" cy="1158240"/>
        </p:xfrm>
        <a:graphic>
          <a:graphicData uri="http://schemas.openxmlformats.org/drawingml/2006/table">
            <a:tbl>
              <a:tblPr firstRow="1" bandRow="1">
                <a:tableStyleId>{5C22544A-7EE6-4342-B048-85BDC9FD1C3A}</a:tableStyleId>
              </a:tblPr>
              <a:tblGrid>
                <a:gridCol w="1630017"/>
                <a:gridCol w="1630017"/>
                <a:gridCol w="1852534"/>
                <a:gridCol w="1407500"/>
                <a:gridCol w="1976876"/>
              </a:tblGrid>
              <a:tr h="1014224">
                <a:tc>
                  <a:txBody>
                    <a:bodyPr/>
                    <a:lstStyle/>
                    <a:p>
                      <a:r>
                        <a:rPr lang="hu-HU" sz="1400" b="1" dirty="0" smtClean="0">
                          <a:solidFill>
                            <a:schemeClr val="bg1"/>
                          </a:solidFill>
                          <a:effectLst/>
                        </a:rPr>
                        <a:t>Osztály</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rPr>
                        <a:t>Kétéltűek</a:t>
                      </a:r>
                      <a:br>
                        <a:rPr lang="hu-HU" sz="1400" b="1" dirty="0" smtClean="0">
                          <a:solidFill>
                            <a:schemeClr val="tx2">
                              <a:lumMod val="50000"/>
                            </a:schemeClr>
                          </a:solidFill>
                        </a:rPr>
                      </a:br>
                      <a:r>
                        <a:rPr lang="hu-HU" sz="1400" b="1" i="1" dirty="0" smtClean="0">
                          <a:solidFill>
                            <a:schemeClr val="tx2">
                              <a:lumMod val="50000"/>
                            </a:schemeClr>
                          </a:solidFill>
                        </a:rPr>
                        <a:t>(</a:t>
                      </a:r>
                      <a:r>
                        <a:rPr lang="hu-HU" sz="1400" b="1" i="1" dirty="0" err="1" smtClean="0">
                          <a:solidFill>
                            <a:schemeClr val="tx2">
                              <a:lumMod val="50000"/>
                            </a:schemeClr>
                          </a:solidFill>
                        </a:rPr>
                        <a:t>Amphibia</a:t>
                      </a:r>
                      <a:r>
                        <a:rPr lang="hu-HU" sz="1400" b="1" i="1" dirty="0" smtClean="0">
                          <a:solidFill>
                            <a:schemeClr val="tx2">
                              <a:lumMod val="50000"/>
                            </a:schemeClr>
                          </a:solidFill>
                        </a:rPr>
                        <a:t>)</a:t>
                      </a:r>
                      <a:endParaRPr lang="hu-HU" sz="1400" dirty="0">
                        <a:solidFill>
                          <a:schemeClr val="tx2">
                            <a:lumMod val="50000"/>
                          </a:schemeClr>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Rend</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hlinkClick r:id="rId2"/>
                        </a:rPr>
                        <a:t>Farkatlan Kétéltűek</a:t>
                      </a:r>
                      <a:br>
                        <a:rPr lang="hu-HU" sz="1400" b="1" dirty="0" smtClean="0">
                          <a:solidFill>
                            <a:schemeClr val="tx2">
                              <a:lumMod val="50000"/>
                            </a:schemeClr>
                          </a:solidFill>
                          <a:hlinkClick r:id="rId2"/>
                        </a:rPr>
                      </a:br>
                      <a:r>
                        <a:rPr lang="hu-HU" sz="1400" b="1" i="1" dirty="0" smtClean="0">
                          <a:solidFill>
                            <a:schemeClr val="tx2">
                              <a:lumMod val="50000"/>
                            </a:schemeClr>
                          </a:solidFill>
                          <a:hlinkClick r:id="rId2"/>
                        </a:rPr>
                        <a:t>(</a:t>
                      </a:r>
                      <a:r>
                        <a:rPr lang="hu-HU" sz="1400" b="1" i="1" dirty="0" err="1" smtClean="0">
                          <a:solidFill>
                            <a:schemeClr val="tx2">
                              <a:lumMod val="50000"/>
                            </a:schemeClr>
                          </a:solidFill>
                        </a:rPr>
                        <a:t>Anura</a:t>
                      </a:r>
                      <a:r>
                        <a:rPr lang="hu-HU" sz="1400" b="1" i="1" dirty="0" smtClean="0">
                          <a:solidFill>
                            <a:schemeClr val="tx2">
                              <a:lumMod val="50000"/>
                            </a:schemeClr>
                          </a:solidFill>
                        </a:rPr>
                        <a:t>)</a:t>
                      </a:r>
                      <a:endParaRPr lang="hu-HU" sz="1400" dirty="0" smtClean="0">
                        <a:solidFill>
                          <a:schemeClr val="tx2">
                            <a:lumMod val="50000"/>
                          </a:schemeClr>
                        </a:solidFill>
                        <a:effectLst/>
                      </a:endParaRPr>
                    </a:p>
                    <a:p>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Család</a:t>
                      </a:r>
                      <a:r>
                        <a:rPr lang="hu-HU" sz="1400" dirty="0" smtClean="0">
                          <a:solidFill>
                            <a:schemeClr val="bg1"/>
                          </a:solidFill>
                          <a:effectLst/>
                        </a:rPr>
                        <a:t/>
                      </a:r>
                      <a:br>
                        <a:rPr lang="hu-HU" sz="1400" dirty="0" smtClean="0">
                          <a:solidFill>
                            <a:schemeClr val="bg1"/>
                          </a:solidFill>
                          <a:effectLst/>
                        </a:rPr>
                      </a:br>
                      <a:r>
                        <a:rPr lang="hu-HU" sz="1400" b="1" u="none" strike="noStrike" kern="1200" dirty="0" smtClean="0">
                          <a:solidFill>
                            <a:schemeClr val="lt1"/>
                          </a:solidFill>
                          <a:effectLst/>
                          <a:latin typeface="+mn-lt"/>
                          <a:ea typeface="+mn-ea"/>
                          <a:cs typeface="+mn-cs"/>
                          <a:hlinkClick r:id="rId3"/>
                        </a:rPr>
                        <a:t>Unkafélék</a:t>
                      </a:r>
                      <a:br>
                        <a:rPr lang="hu-HU" sz="1400" b="1" u="none" strike="noStrike" kern="1200" dirty="0" smtClean="0">
                          <a:solidFill>
                            <a:schemeClr val="lt1"/>
                          </a:solidFill>
                          <a:effectLst/>
                          <a:latin typeface="+mn-lt"/>
                          <a:ea typeface="+mn-ea"/>
                          <a:cs typeface="+mn-cs"/>
                          <a:hlinkClick r:id="rId3"/>
                        </a:rPr>
                      </a:br>
                      <a:r>
                        <a:rPr lang="hu-HU" sz="1400" b="1" i="1" u="none" strike="noStrike" kern="1200" dirty="0" smtClean="0">
                          <a:solidFill>
                            <a:schemeClr val="lt1"/>
                          </a:solidFill>
                          <a:effectLst/>
                          <a:latin typeface="+mn-lt"/>
                          <a:ea typeface="+mn-ea"/>
                          <a:cs typeface="+mn-cs"/>
                          <a:hlinkClick r:id="rId3"/>
                        </a:rPr>
                        <a:t>(</a:t>
                      </a:r>
                      <a:r>
                        <a:rPr lang="hu-HU" sz="1400" b="1" i="1" u="none" strike="noStrike" kern="1200" dirty="0" err="1" smtClean="0">
                          <a:solidFill>
                            <a:schemeClr val="lt1"/>
                          </a:solidFill>
                          <a:effectLst/>
                          <a:latin typeface="+mn-lt"/>
                          <a:ea typeface="+mn-ea"/>
                          <a:cs typeface="+mn-cs"/>
                          <a:hlinkClick r:id="rId3"/>
                        </a:rPr>
                        <a:t>Bombinatoridae</a:t>
                      </a:r>
                      <a:r>
                        <a:rPr lang="hu-HU" sz="1400" b="1" i="1" u="none" strike="noStrike" kern="1200" dirty="0" smtClean="0">
                          <a:solidFill>
                            <a:schemeClr val="lt1"/>
                          </a:solidFill>
                          <a:effectLst/>
                          <a:latin typeface="+mn-lt"/>
                          <a:ea typeface="+mn-ea"/>
                          <a:cs typeface="+mn-cs"/>
                          <a:hlinkClick r:id="rId3"/>
                        </a:rPr>
                        <a:t>)</a:t>
                      </a:r>
                      <a:r>
                        <a:rPr lang="hu-HU" sz="1400" b="1" u="none" strike="noStrike" kern="1200" dirty="0" smtClean="0">
                          <a:solidFill>
                            <a:schemeClr val="lt1"/>
                          </a:solidFill>
                          <a:effectLst/>
                          <a:latin typeface="+mn-lt"/>
                          <a:ea typeface="+mn-ea"/>
                          <a:cs typeface="+mn-cs"/>
                          <a:hlinkClick r:id="rId3"/>
                        </a:rPr>
                        <a:t> </a:t>
                      </a:r>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Hazai jogi védettség</a:t>
                      </a:r>
                      <a:r>
                        <a:rPr lang="hu-HU" sz="1400" dirty="0" smtClean="0">
                          <a:effectLst/>
                        </a:rPr>
                        <a:t/>
                      </a:r>
                      <a:br>
                        <a:rPr lang="hu-HU" sz="1400" dirty="0" smtClean="0">
                          <a:effectLst/>
                        </a:rPr>
                      </a:br>
                      <a:r>
                        <a:rPr lang="hu-HU" sz="1400" b="1" dirty="0" smtClean="0">
                          <a:solidFill>
                            <a:schemeClr val="tx2">
                              <a:lumMod val="50000"/>
                            </a:schemeClr>
                          </a:solidFill>
                          <a:effectLst/>
                        </a:rPr>
                        <a:t>Védett faj</a:t>
                      </a:r>
                      <a:endParaRPr lang="hu-HU" sz="1400" dirty="0" smtClean="0">
                        <a:solidFill>
                          <a:schemeClr val="tx2">
                            <a:lumMod val="50000"/>
                          </a:schemeClr>
                        </a:solidFill>
                        <a:effectLst/>
                      </a:endParaRPr>
                    </a:p>
                    <a:p>
                      <a:endParaRPr lang="hu-HU" sz="1400" dirty="0"/>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Természetvédelmi értéke</a:t>
                      </a:r>
                      <a:r>
                        <a:rPr lang="hu-HU" sz="1400" dirty="0" smtClean="0">
                          <a:effectLst/>
                        </a:rPr>
                        <a:t/>
                      </a:r>
                      <a:br>
                        <a:rPr lang="hu-HU" sz="1400" dirty="0" smtClean="0">
                          <a:effectLst/>
                        </a:rPr>
                      </a:br>
                      <a:r>
                        <a:rPr lang="hu-HU" sz="1400" dirty="0" smtClean="0">
                          <a:solidFill>
                            <a:schemeClr val="tx2">
                              <a:lumMod val="50000"/>
                            </a:schemeClr>
                          </a:solidFill>
                          <a:effectLst/>
                        </a:rPr>
                        <a:t>10.000Ft</a:t>
                      </a:r>
                      <a:endParaRPr lang="hu-HU" sz="1400" dirty="0">
                        <a:solidFill>
                          <a:schemeClr val="tx2">
                            <a:lumMod val="50000"/>
                          </a:schemeClr>
                        </a:solidFill>
                      </a:endParaRPr>
                    </a:p>
                  </a:txBody>
                  <a:tcPr>
                    <a:solidFill>
                      <a:srgbClr val="92D050"/>
                    </a:solidFill>
                  </a:tcPr>
                </a:tc>
              </a:tr>
            </a:tbl>
          </a:graphicData>
        </a:graphic>
      </p:graphicFrame>
      <p:sp>
        <p:nvSpPr>
          <p:cNvPr id="6" name="Szövegdoboz 5"/>
          <p:cNvSpPr txBox="1"/>
          <p:nvPr/>
        </p:nvSpPr>
        <p:spPr>
          <a:xfrm>
            <a:off x="165718" y="2113992"/>
            <a:ext cx="4176464" cy="4247317"/>
          </a:xfrm>
          <a:prstGeom prst="rect">
            <a:avLst/>
          </a:prstGeom>
          <a:noFill/>
        </p:spPr>
        <p:txBody>
          <a:bodyPr wrap="square" rtlCol="0">
            <a:spAutoFit/>
          </a:bodyPr>
          <a:lstStyle/>
          <a:p>
            <a:r>
              <a:rPr lang="hu-HU" sz="1500" dirty="0" smtClean="0"/>
              <a:t>A SÁRGAHASÚ UNKA háta szürke, háti szaruszemölcsei hegyesek, tüskések. </a:t>
            </a:r>
            <a:r>
              <a:rPr lang="hu-HU" sz="1500" dirty="0" err="1" smtClean="0"/>
              <a:t>Hasoldalán</a:t>
            </a:r>
            <a:r>
              <a:rPr lang="hu-HU" sz="1500" dirty="0" smtClean="0"/>
              <a:t> a foltok élénk citromsárga vagy halványsárga színűek, és összefüggőbbek, mint a </a:t>
            </a:r>
            <a:r>
              <a:rPr lang="hu-HU" sz="1500" dirty="0" err="1" smtClean="0"/>
              <a:t>vöröshasú</a:t>
            </a:r>
            <a:r>
              <a:rPr lang="hu-HU" sz="1500" dirty="0" smtClean="0"/>
              <a:t> unka vörös foltjai, és a hüvelykujjra is kiterjednek. A hímek mellső végtagján párzási időszakban sötét </a:t>
            </a:r>
            <a:r>
              <a:rPr lang="hu-HU" sz="1500" dirty="0" err="1" smtClean="0"/>
              <a:t>hüvelykvánkos</a:t>
            </a:r>
            <a:r>
              <a:rPr lang="hu-HU" sz="1500" dirty="0" smtClean="0"/>
              <a:t> látható. Testfelépítése robusztusabb, mint a </a:t>
            </a:r>
            <a:r>
              <a:rPr lang="hu-HU" sz="1500" dirty="0" err="1" smtClean="0"/>
              <a:t>vöröshasú</a:t>
            </a:r>
            <a:r>
              <a:rPr lang="hu-HU" sz="1500" dirty="0" smtClean="0"/>
              <a:t> unkáé, és nincs hanghólyagja, tehát hívóhangja jóval gyengébben hallható, mint fajtársáé. A </a:t>
            </a:r>
            <a:r>
              <a:rPr lang="hu-HU" sz="1500" dirty="0" err="1" smtClean="0"/>
              <a:t>sárgahasú</a:t>
            </a:r>
            <a:r>
              <a:rPr lang="hu-HU" sz="1500" dirty="0" smtClean="0"/>
              <a:t> unka bőre mérgező váladékot termel, ami nyálkahártyára kerülve égető, csípő érzést okoz. A kifejlet állat 40-60 mm-re, lárvája 31-54 mm-re nő meg. A lárva szemei közötti távolság kétszer akkora, mint az orrlyukak közti távolság.</a:t>
            </a:r>
            <a:endParaRPr lang="hu-HU" sz="1500" dirty="0"/>
          </a:p>
        </p:txBody>
      </p:sp>
      <p:pic>
        <p:nvPicPr>
          <p:cNvPr id="26626" name="Picture 2" descr="http://herpterkep.mme.hu/images/image.php/sargahasu.jpg?width=520&amp;height=240&amp;image=/images/sargahas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2661263"/>
            <a:ext cx="4394510" cy="2797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64224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herpterkep.mme.hu/images/IMG_2228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279" y="260648"/>
            <a:ext cx="7392821" cy="5256584"/>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877279" y="5589240"/>
            <a:ext cx="7392821" cy="738664"/>
          </a:xfrm>
          <a:prstGeom prst="rect">
            <a:avLst/>
          </a:prstGeom>
        </p:spPr>
        <p:txBody>
          <a:bodyPr wrap="square">
            <a:spAutoFit/>
          </a:bodyPr>
          <a:lstStyle/>
          <a:p>
            <a:r>
              <a:rPr lang="hu-HU" sz="1400" b="1" dirty="0" err="1" smtClean="0"/>
              <a:t>Sárgahasú</a:t>
            </a:r>
            <a:r>
              <a:rPr lang="hu-HU" sz="1400" b="1" dirty="0" smtClean="0"/>
              <a:t> unka hím és </a:t>
            </a:r>
            <a:r>
              <a:rPr lang="hu-HU" sz="1400" b="1" dirty="0" err="1" smtClean="0"/>
              <a:t>vöröshasú</a:t>
            </a:r>
            <a:r>
              <a:rPr lang="hu-HU" sz="1400" b="1" dirty="0" smtClean="0"/>
              <a:t> unka nőstény</a:t>
            </a:r>
          </a:p>
          <a:p>
            <a:r>
              <a:rPr lang="hu-HU" sz="1400" dirty="0" smtClean="0"/>
              <a:t>Bár a </a:t>
            </a:r>
            <a:r>
              <a:rPr lang="hu-HU" sz="1400" dirty="0" err="1" smtClean="0"/>
              <a:t>vöröshasú</a:t>
            </a:r>
            <a:r>
              <a:rPr lang="hu-HU" sz="1400" dirty="0" smtClean="0"/>
              <a:t> unka (jobbra) színes foltja is lehet inkább sárga, ennek aránya a </a:t>
            </a:r>
            <a:r>
              <a:rPr lang="hu-HU" sz="1400" dirty="0" err="1" smtClean="0"/>
              <a:t>hasfelszínen</a:t>
            </a:r>
            <a:r>
              <a:rPr lang="hu-HU" sz="1400" dirty="0" smtClean="0"/>
              <a:t> sosem éri a </a:t>
            </a:r>
            <a:r>
              <a:rPr lang="hu-HU" sz="1400" dirty="0" err="1" smtClean="0"/>
              <a:t>sárgahasú</a:t>
            </a:r>
            <a:r>
              <a:rPr lang="hu-HU" sz="1400" dirty="0" smtClean="0"/>
              <a:t> unkáét (balra) </a:t>
            </a:r>
            <a:endParaRPr lang="hu-HU" sz="1400" dirty="0"/>
          </a:p>
        </p:txBody>
      </p:sp>
    </p:spTree>
    <p:extLst>
      <p:ext uri="{BB962C8B-B14F-4D97-AF65-F5344CB8AC3E}">
        <p14:creationId xmlns:p14="http://schemas.microsoft.com/office/powerpoint/2010/main" val="394817025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herpterkep.mme.hu/images/IMG_09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4867221" cy="3650416"/>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5652120" y="620688"/>
            <a:ext cx="3096344" cy="1600438"/>
          </a:xfrm>
          <a:prstGeom prst="rect">
            <a:avLst/>
          </a:prstGeom>
        </p:spPr>
        <p:txBody>
          <a:bodyPr wrap="square">
            <a:spAutoFit/>
          </a:bodyPr>
          <a:lstStyle/>
          <a:p>
            <a:r>
              <a:rPr lang="hu-HU" sz="1400" b="1" dirty="0" smtClean="0"/>
              <a:t>Unkareflex </a:t>
            </a:r>
          </a:p>
          <a:p>
            <a:r>
              <a:rPr lang="hu-HU" sz="1400" dirty="0" smtClean="0"/>
              <a:t>Megriasztva, ha már nem tud menekülni, mindkét unkafaj unkareflexet produkál. Hátát behomorítja, rikító színét felmutatja és </a:t>
            </a:r>
            <a:r>
              <a:rPr lang="hu-HU" sz="1400" dirty="0" err="1" smtClean="0"/>
              <a:t>bőrváladákot</a:t>
            </a:r>
            <a:r>
              <a:rPr lang="hu-HU" sz="1400" dirty="0" smtClean="0"/>
              <a:t> választ ki. </a:t>
            </a:r>
            <a:endParaRPr lang="hu-HU" sz="1400" dirty="0"/>
          </a:p>
        </p:txBody>
      </p:sp>
      <p:pic>
        <p:nvPicPr>
          <p:cNvPr id="27652" name="Picture 4" descr="http://herpterkep.mme.hu/images/Bombina_Herkul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9132" y="4005064"/>
            <a:ext cx="4244867" cy="2852936"/>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399130" y="4969527"/>
            <a:ext cx="4572000" cy="738664"/>
          </a:xfrm>
          <a:prstGeom prst="rect">
            <a:avLst/>
          </a:prstGeom>
        </p:spPr>
        <p:txBody>
          <a:bodyPr>
            <a:spAutoFit/>
          </a:bodyPr>
          <a:lstStyle/>
          <a:p>
            <a:r>
              <a:rPr lang="hu-HU" sz="1400" b="1" dirty="0" err="1" smtClean="0"/>
              <a:t>Sárgahasú</a:t>
            </a:r>
            <a:r>
              <a:rPr lang="hu-HU" sz="1400" b="1" dirty="0" smtClean="0"/>
              <a:t> unka</a:t>
            </a:r>
          </a:p>
          <a:p>
            <a:r>
              <a:rPr lang="hu-HU" sz="1400" dirty="0" smtClean="0"/>
              <a:t>Pupillája jellegzetesen szív alakú. Bőrén hegyes szaruszemölcsök találhatóak.</a:t>
            </a:r>
            <a:endParaRPr lang="hu-HU" sz="1400" dirty="0"/>
          </a:p>
        </p:txBody>
      </p:sp>
    </p:spTree>
    <p:extLst>
      <p:ext uri="{BB962C8B-B14F-4D97-AF65-F5344CB8AC3E}">
        <p14:creationId xmlns:p14="http://schemas.microsoft.com/office/powerpoint/2010/main" val="228262442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herpterkep.mme.hu/images/IMG_0148_resiz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4032448" cy="3024336"/>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4716016" y="206084"/>
            <a:ext cx="3816424" cy="1015663"/>
          </a:xfrm>
          <a:prstGeom prst="rect">
            <a:avLst/>
          </a:prstGeom>
          <a:noFill/>
        </p:spPr>
        <p:txBody>
          <a:bodyPr wrap="square" rtlCol="0">
            <a:spAutoFit/>
          </a:bodyPr>
          <a:lstStyle/>
          <a:p>
            <a:r>
              <a:rPr lang="hu-HU" sz="1400" b="1" dirty="0" smtClean="0">
                <a:effectLst/>
              </a:rPr>
              <a:t>Foltos szalamandra portré</a:t>
            </a:r>
          </a:p>
          <a:p>
            <a:r>
              <a:rPr lang="hu-HU" sz="1400" dirty="0" smtClean="0">
                <a:effectLst/>
              </a:rPr>
              <a:t>Szeme mögött jól láthatón dudorodnak ki fültőmirigyei.</a:t>
            </a:r>
          </a:p>
          <a:p>
            <a:endParaRPr lang="hu-HU" dirty="0"/>
          </a:p>
        </p:txBody>
      </p:sp>
      <p:pic>
        <p:nvPicPr>
          <p:cNvPr id="2052" name="Picture 4" descr="http://herpterkep.mme.hu/images/szal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254980"/>
            <a:ext cx="7334840" cy="3131060"/>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4844921" y="2372003"/>
            <a:ext cx="3816424" cy="1015663"/>
          </a:xfrm>
          <a:prstGeom prst="rect">
            <a:avLst/>
          </a:prstGeom>
          <a:noFill/>
        </p:spPr>
        <p:txBody>
          <a:bodyPr wrap="square" rtlCol="0">
            <a:spAutoFit/>
          </a:bodyPr>
          <a:lstStyle/>
          <a:p>
            <a:r>
              <a:rPr lang="hu-HU" sz="1400" b="1" dirty="0" smtClean="0">
                <a:effectLst/>
              </a:rPr>
              <a:t>Foltos szalamandra bőre </a:t>
            </a:r>
          </a:p>
          <a:p>
            <a:r>
              <a:rPr lang="hu-HU" sz="1400" dirty="0" smtClean="0">
                <a:effectLst/>
              </a:rPr>
              <a:t>Bőre gumiszerű és gyakran csillog a vékony nyálkától. </a:t>
            </a:r>
          </a:p>
          <a:p>
            <a:endParaRPr lang="hu-HU" dirty="0"/>
          </a:p>
        </p:txBody>
      </p:sp>
    </p:spTree>
    <p:extLst>
      <p:ext uri="{BB962C8B-B14F-4D97-AF65-F5344CB8AC3E}">
        <p14:creationId xmlns:p14="http://schemas.microsoft.com/office/powerpoint/2010/main" val="22107259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herpterkep.mme.hu/images/Bvarha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497" y="1064425"/>
            <a:ext cx="3851448" cy="286535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4211960" y="1340768"/>
            <a:ext cx="4572000" cy="954107"/>
          </a:xfrm>
          <a:prstGeom prst="rect">
            <a:avLst/>
          </a:prstGeom>
        </p:spPr>
        <p:txBody>
          <a:bodyPr>
            <a:spAutoFit/>
          </a:bodyPr>
          <a:lstStyle/>
          <a:p>
            <a:r>
              <a:rPr lang="hu-HU" sz="1400" b="1" dirty="0" err="1" smtClean="0"/>
              <a:t>Sárgahasú</a:t>
            </a:r>
            <a:r>
              <a:rPr lang="hu-HU" sz="1400" b="1" dirty="0" smtClean="0"/>
              <a:t> unka </a:t>
            </a:r>
          </a:p>
          <a:p>
            <a:r>
              <a:rPr lang="hu-HU" sz="1400" dirty="0" smtClean="0"/>
              <a:t>A sárga mintázat felfut az ujjakra is, ez meglehetősen biztos elkülönítő bélyeg a </a:t>
            </a:r>
            <a:r>
              <a:rPr lang="hu-HU" sz="1400" dirty="0" err="1" smtClean="0"/>
              <a:t>vöröshasú</a:t>
            </a:r>
            <a:r>
              <a:rPr lang="hu-HU" sz="1400" dirty="0" smtClean="0"/>
              <a:t> unkától. </a:t>
            </a:r>
            <a:endParaRPr lang="hu-HU" sz="1400" dirty="0"/>
          </a:p>
        </p:txBody>
      </p:sp>
      <p:pic>
        <p:nvPicPr>
          <p:cNvPr id="29700" name="Picture 4" descr="http://herpterkep.mme.hu/images/Bombina_variegata_pete_Sz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497" y="4005064"/>
            <a:ext cx="3563415" cy="2384529"/>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3923928" y="4797152"/>
            <a:ext cx="4572000" cy="954107"/>
          </a:xfrm>
          <a:prstGeom prst="rect">
            <a:avLst/>
          </a:prstGeom>
        </p:spPr>
        <p:txBody>
          <a:bodyPr>
            <a:spAutoFit/>
          </a:bodyPr>
          <a:lstStyle/>
          <a:p>
            <a:r>
              <a:rPr lang="hu-HU" sz="1400" b="1" dirty="0" err="1" smtClean="0"/>
              <a:t>Sárgahasú</a:t>
            </a:r>
            <a:r>
              <a:rPr lang="hu-HU" sz="1400" b="1" dirty="0" smtClean="0"/>
              <a:t> unka petecsomó</a:t>
            </a:r>
          </a:p>
          <a:p>
            <a:r>
              <a:rPr lang="hu-HU" sz="1400" dirty="0" smtClean="0"/>
              <a:t>A </a:t>
            </a:r>
            <a:r>
              <a:rPr lang="hu-HU" sz="1400" dirty="0" err="1" smtClean="0"/>
              <a:t>sárgahasú</a:t>
            </a:r>
            <a:r>
              <a:rPr lang="hu-HU" sz="1400" dirty="0" smtClean="0"/>
              <a:t> unka nősténye 50-100 petét tartalmazó kis petecsomót ragaszt a </a:t>
            </a:r>
            <a:r>
              <a:rPr lang="hu-HU" sz="1400" dirty="0" err="1" smtClean="0"/>
              <a:t>vizinövény</a:t>
            </a:r>
            <a:r>
              <a:rPr lang="hu-HU" sz="1400" dirty="0" smtClean="0"/>
              <a:t> levelére.</a:t>
            </a:r>
            <a:endParaRPr lang="hu-HU" sz="1400" dirty="0"/>
          </a:p>
        </p:txBody>
      </p:sp>
    </p:spTree>
    <p:extLst>
      <p:ext uri="{BB962C8B-B14F-4D97-AF65-F5344CB8AC3E}">
        <p14:creationId xmlns:p14="http://schemas.microsoft.com/office/powerpoint/2010/main" val="198660752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herpterkep.mme.hu/images/Sargahasu_unka_P1320356_crop_resiz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007" y="188640"/>
            <a:ext cx="7082069" cy="5311552"/>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096007" y="5733256"/>
            <a:ext cx="7082069" cy="523220"/>
          </a:xfrm>
          <a:prstGeom prst="rect">
            <a:avLst/>
          </a:prstGeom>
        </p:spPr>
        <p:txBody>
          <a:bodyPr wrap="square">
            <a:spAutoFit/>
          </a:bodyPr>
          <a:lstStyle/>
          <a:p>
            <a:pPr algn="ctr"/>
            <a:r>
              <a:rPr lang="hu-HU" sz="1400" b="1" dirty="0" err="1" smtClean="0"/>
              <a:t>Sárgahasú</a:t>
            </a:r>
            <a:r>
              <a:rPr lang="hu-HU" sz="1400" b="1" dirty="0" smtClean="0"/>
              <a:t> unka ebihala</a:t>
            </a:r>
          </a:p>
          <a:p>
            <a:pPr algn="ctr"/>
            <a:r>
              <a:rPr lang="hu-HU" sz="1400" dirty="0" err="1" smtClean="0"/>
              <a:t>Sárgahasú</a:t>
            </a:r>
            <a:r>
              <a:rPr lang="hu-HU" sz="1400" dirty="0" smtClean="0"/>
              <a:t> unka ebihalai 1,5-2 hónap alatt alakulnak át.</a:t>
            </a:r>
            <a:endParaRPr lang="hu-HU" sz="1400" dirty="0"/>
          </a:p>
        </p:txBody>
      </p:sp>
    </p:spTree>
    <p:extLst>
      <p:ext uri="{BB962C8B-B14F-4D97-AF65-F5344CB8AC3E}">
        <p14:creationId xmlns:p14="http://schemas.microsoft.com/office/powerpoint/2010/main" val="364863927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79512" y="188640"/>
            <a:ext cx="6248400" cy="414113"/>
          </a:xfrm>
        </p:spPr>
        <p:txBody>
          <a:bodyPr/>
          <a:lstStyle/>
          <a:p>
            <a:r>
              <a:rPr lang="hu-HU" sz="2000" dirty="0" smtClean="0">
                <a:effectLst/>
              </a:rPr>
              <a:t/>
            </a:r>
            <a:br>
              <a:rPr lang="hu-HU" sz="2000" dirty="0" smtClean="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Barna ásóbéka </a:t>
            </a:r>
            <a:r>
              <a:rPr lang="hu-HU" sz="2000" dirty="0" smtClean="0">
                <a:effectLst/>
              </a:rPr>
              <a:t>(</a:t>
            </a:r>
            <a:r>
              <a:rPr lang="hu-HU" sz="2000" i="1" dirty="0" err="1" smtClean="0">
                <a:effectLst/>
              </a:rPr>
              <a:t>Pelobates</a:t>
            </a:r>
            <a:r>
              <a:rPr lang="hu-HU" sz="2000" i="1" dirty="0" smtClean="0">
                <a:effectLst/>
              </a:rPr>
              <a:t> </a:t>
            </a:r>
            <a:r>
              <a:rPr lang="hu-HU" sz="2000" i="1" dirty="0" err="1" smtClean="0">
                <a:effectLst/>
              </a:rPr>
              <a:t>fuscus</a:t>
            </a:r>
            <a:r>
              <a:rPr lang="hu-HU" sz="2000" i="1" dirty="0" smtClean="0">
                <a:effectLst/>
              </a:rPr>
              <a:t>)</a:t>
            </a:r>
            <a:r>
              <a:rPr lang="hu-HU" sz="2000" dirty="0" smtClean="0">
                <a:effectLst/>
              </a:rPr>
              <a:t> </a:t>
            </a:r>
            <a:endParaRPr lang="hu-HU" sz="2000" dirty="0">
              <a:effectLst/>
            </a:endParaRPr>
          </a:p>
        </p:txBody>
      </p:sp>
      <p:graphicFrame>
        <p:nvGraphicFramePr>
          <p:cNvPr id="5" name="Táblázat 4"/>
          <p:cNvGraphicFramePr>
            <a:graphicFrameLocks noGrp="1"/>
          </p:cNvGraphicFramePr>
          <p:nvPr>
            <p:extLst>
              <p:ext uri="{D42A27DB-BD31-4B8C-83A1-F6EECF244321}">
                <p14:modId xmlns:p14="http://schemas.microsoft.com/office/powerpoint/2010/main" val="1370562009"/>
              </p:ext>
            </p:extLst>
          </p:nvPr>
        </p:nvGraphicFramePr>
        <p:xfrm>
          <a:off x="251520" y="692696"/>
          <a:ext cx="8496944" cy="1158240"/>
        </p:xfrm>
        <a:graphic>
          <a:graphicData uri="http://schemas.openxmlformats.org/drawingml/2006/table">
            <a:tbl>
              <a:tblPr firstRow="1" bandRow="1">
                <a:tableStyleId>{5C22544A-7EE6-4342-B048-85BDC9FD1C3A}</a:tableStyleId>
              </a:tblPr>
              <a:tblGrid>
                <a:gridCol w="1630017"/>
                <a:gridCol w="1630017"/>
                <a:gridCol w="1852534"/>
                <a:gridCol w="1407500"/>
                <a:gridCol w="1976876"/>
              </a:tblGrid>
              <a:tr h="1014224">
                <a:tc>
                  <a:txBody>
                    <a:bodyPr/>
                    <a:lstStyle/>
                    <a:p>
                      <a:r>
                        <a:rPr lang="hu-HU" sz="1400" b="1" dirty="0" smtClean="0">
                          <a:solidFill>
                            <a:schemeClr val="bg1"/>
                          </a:solidFill>
                          <a:effectLst/>
                        </a:rPr>
                        <a:t>Osztály</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rPr>
                        <a:t>Kétéltűek</a:t>
                      </a:r>
                      <a:br>
                        <a:rPr lang="hu-HU" sz="1400" b="1" dirty="0" smtClean="0">
                          <a:solidFill>
                            <a:schemeClr val="tx2">
                              <a:lumMod val="50000"/>
                            </a:schemeClr>
                          </a:solidFill>
                        </a:rPr>
                      </a:br>
                      <a:r>
                        <a:rPr lang="hu-HU" sz="1400" b="1" i="1" dirty="0" smtClean="0">
                          <a:solidFill>
                            <a:schemeClr val="tx2">
                              <a:lumMod val="50000"/>
                            </a:schemeClr>
                          </a:solidFill>
                        </a:rPr>
                        <a:t>(</a:t>
                      </a:r>
                      <a:r>
                        <a:rPr lang="hu-HU" sz="1400" b="1" i="1" dirty="0" err="1" smtClean="0">
                          <a:solidFill>
                            <a:schemeClr val="tx2">
                              <a:lumMod val="50000"/>
                            </a:schemeClr>
                          </a:solidFill>
                        </a:rPr>
                        <a:t>Amphibia</a:t>
                      </a:r>
                      <a:r>
                        <a:rPr lang="hu-HU" sz="1400" b="1" i="1" dirty="0" smtClean="0">
                          <a:solidFill>
                            <a:schemeClr val="tx2">
                              <a:lumMod val="50000"/>
                            </a:schemeClr>
                          </a:solidFill>
                        </a:rPr>
                        <a:t>)</a:t>
                      </a:r>
                      <a:endParaRPr lang="hu-HU" sz="1400" dirty="0">
                        <a:solidFill>
                          <a:schemeClr val="tx2">
                            <a:lumMod val="50000"/>
                          </a:schemeClr>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Rend</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hlinkClick r:id="rId2"/>
                        </a:rPr>
                        <a:t>Farkatlan Kétéltűek</a:t>
                      </a:r>
                      <a:br>
                        <a:rPr lang="hu-HU" sz="1400" b="1" dirty="0" smtClean="0">
                          <a:solidFill>
                            <a:schemeClr val="tx2">
                              <a:lumMod val="50000"/>
                            </a:schemeClr>
                          </a:solidFill>
                          <a:hlinkClick r:id="rId2"/>
                        </a:rPr>
                      </a:br>
                      <a:r>
                        <a:rPr lang="hu-HU" sz="1400" b="1" i="1" dirty="0" smtClean="0">
                          <a:solidFill>
                            <a:schemeClr val="tx2">
                              <a:lumMod val="50000"/>
                            </a:schemeClr>
                          </a:solidFill>
                          <a:hlinkClick r:id="rId2"/>
                        </a:rPr>
                        <a:t>(</a:t>
                      </a:r>
                      <a:r>
                        <a:rPr lang="hu-HU" sz="1400" b="1" i="1" dirty="0" err="1" smtClean="0">
                          <a:solidFill>
                            <a:schemeClr val="tx2">
                              <a:lumMod val="50000"/>
                            </a:schemeClr>
                          </a:solidFill>
                        </a:rPr>
                        <a:t>Anura</a:t>
                      </a:r>
                      <a:r>
                        <a:rPr lang="hu-HU" sz="1400" b="1" i="1" dirty="0" smtClean="0">
                          <a:solidFill>
                            <a:schemeClr val="tx2">
                              <a:lumMod val="50000"/>
                            </a:schemeClr>
                          </a:solidFill>
                        </a:rPr>
                        <a:t>)</a:t>
                      </a:r>
                      <a:endParaRPr lang="hu-HU" sz="1400" dirty="0" smtClean="0">
                        <a:solidFill>
                          <a:schemeClr val="tx2">
                            <a:lumMod val="50000"/>
                          </a:schemeClr>
                        </a:solidFill>
                        <a:effectLst/>
                      </a:endParaRPr>
                    </a:p>
                    <a:p>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Család</a:t>
                      </a:r>
                      <a:r>
                        <a:rPr lang="hu-HU" sz="1400" dirty="0" smtClean="0">
                          <a:solidFill>
                            <a:schemeClr val="bg1"/>
                          </a:solidFill>
                          <a:effectLst/>
                        </a:rPr>
                        <a:t/>
                      </a:r>
                      <a:br>
                        <a:rPr lang="hu-HU" sz="1400" dirty="0" smtClean="0">
                          <a:solidFill>
                            <a:schemeClr val="bg1"/>
                          </a:solidFill>
                          <a:effectLst/>
                        </a:rPr>
                      </a:br>
                      <a:r>
                        <a:rPr lang="hu-HU" sz="1400" b="1" u="none" strike="noStrike" kern="1200" dirty="0" smtClean="0">
                          <a:solidFill>
                            <a:schemeClr val="lt1"/>
                          </a:solidFill>
                          <a:effectLst/>
                          <a:latin typeface="+mn-lt"/>
                          <a:ea typeface="+mn-ea"/>
                          <a:cs typeface="+mn-cs"/>
                          <a:hlinkClick r:id="rId3"/>
                        </a:rPr>
                        <a:t>Ásóbékafélék</a:t>
                      </a:r>
                      <a:br>
                        <a:rPr lang="hu-HU" sz="1400" b="1" u="none" strike="noStrike" kern="1200" dirty="0" smtClean="0">
                          <a:solidFill>
                            <a:schemeClr val="lt1"/>
                          </a:solidFill>
                          <a:effectLst/>
                          <a:latin typeface="+mn-lt"/>
                          <a:ea typeface="+mn-ea"/>
                          <a:cs typeface="+mn-cs"/>
                          <a:hlinkClick r:id="rId3"/>
                        </a:rPr>
                      </a:br>
                      <a:r>
                        <a:rPr lang="hu-HU" sz="1400" b="1" i="1" u="none" strike="noStrike" kern="1200" dirty="0" smtClean="0">
                          <a:solidFill>
                            <a:schemeClr val="lt1"/>
                          </a:solidFill>
                          <a:effectLst/>
                          <a:latin typeface="+mn-lt"/>
                          <a:ea typeface="+mn-ea"/>
                          <a:cs typeface="+mn-cs"/>
                          <a:hlinkClick r:id="rId3"/>
                        </a:rPr>
                        <a:t>(</a:t>
                      </a:r>
                      <a:r>
                        <a:rPr lang="hu-HU" sz="1400" b="1" i="1" u="none" strike="noStrike" kern="1200" dirty="0" err="1" smtClean="0">
                          <a:solidFill>
                            <a:schemeClr val="lt1"/>
                          </a:solidFill>
                          <a:effectLst/>
                          <a:latin typeface="+mn-lt"/>
                          <a:ea typeface="+mn-ea"/>
                          <a:cs typeface="+mn-cs"/>
                          <a:hlinkClick r:id="rId3"/>
                        </a:rPr>
                        <a:t>Pelobatidae</a:t>
                      </a:r>
                      <a:r>
                        <a:rPr lang="hu-HU" sz="1400" b="1" i="1" u="none" strike="noStrike" kern="1200" dirty="0" smtClean="0">
                          <a:solidFill>
                            <a:schemeClr val="lt1"/>
                          </a:solidFill>
                          <a:effectLst/>
                          <a:latin typeface="+mn-lt"/>
                          <a:ea typeface="+mn-ea"/>
                          <a:cs typeface="+mn-cs"/>
                          <a:hlinkClick r:id="rId3"/>
                        </a:rPr>
                        <a:t>)</a:t>
                      </a:r>
                      <a:r>
                        <a:rPr lang="hu-HU" sz="1400" b="1" u="none" strike="noStrike" kern="1200" dirty="0" smtClean="0">
                          <a:solidFill>
                            <a:schemeClr val="lt1"/>
                          </a:solidFill>
                          <a:effectLst/>
                          <a:latin typeface="+mn-lt"/>
                          <a:ea typeface="+mn-ea"/>
                          <a:cs typeface="+mn-cs"/>
                          <a:hlinkClick r:id="rId3"/>
                        </a:rPr>
                        <a:t> </a:t>
                      </a:r>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Hazai jogi védettség</a:t>
                      </a:r>
                      <a:r>
                        <a:rPr lang="hu-HU" sz="1400" dirty="0" smtClean="0">
                          <a:effectLst/>
                        </a:rPr>
                        <a:t/>
                      </a:r>
                      <a:br>
                        <a:rPr lang="hu-HU" sz="1400" dirty="0" smtClean="0">
                          <a:effectLst/>
                        </a:rPr>
                      </a:br>
                      <a:r>
                        <a:rPr lang="hu-HU" sz="1400" b="1" dirty="0" smtClean="0">
                          <a:solidFill>
                            <a:schemeClr val="tx2">
                              <a:lumMod val="50000"/>
                            </a:schemeClr>
                          </a:solidFill>
                          <a:effectLst/>
                        </a:rPr>
                        <a:t>Védett faj</a:t>
                      </a:r>
                      <a:endParaRPr lang="hu-HU" sz="1400" dirty="0" smtClean="0">
                        <a:solidFill>
                          <a:schemeClr val="tx2">
                            <a:lumMod val="50000"/>
                          </a:schemeClr>
                        </a:solidFill>
                        <a:effectLst/>
                      </a:endParaRPr>
                    </a:p>
                    <a:p>
                      <a:endParaRPr lang="hu-HU" sz="1400" dirty="0"/>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Természetvédelmi értéke</a:t>
                      </a:r>
                      <a:r>
                        <a:rPr lang="hu-HU" sz="1400" dirty="0" smtClean="0">
                          <a:effectLst/>
                        </a:rPr>
                        <a:t/>
                      </a:r>
                      <a:br>
                        <a:rPr lang="hu-HU" sz="1400" dirty="0" smtClean="0">
                          <a:effectLst/>
                        </a:rPr>
                      </a:br>
                      <a:r>
                        <a:rPr lang="hu-HU" sz="1400" dirty="0" smtClean="0">
                          <a:solidFill>
                            <a:schemeClr val="tx2">
                              <a:lumMod val="50000"/>
                            </a:schemeClr>
                          </a:solidFill>
                          <a:effectLst/>
                        </a:rPr>
                        <a:t>2.000Ft</a:t>
                      </a:r>
                      <a:endParaRPr lang="hu-HU" sz="1400" dirty="0">
                        <a:solidFill>
                          <a:schemeClr val="tx2">
                            <a:lumMod val="50000"/>
                          </a:schemeClr>
                        </a:solidFill>
                      </a:endParaRPr>
                    </a:p>
                  </a:txBody>
                  <a:tcPr>
                    <a:solidFill>
                      <a:srgbClr val="92D050"/>
                    </a:solidFill>
                  </a:tcPr>
                </a:tc>
              </a:tr>
            </a:tbl>
          </a:graphicData>
        </a:graphic>
      </p:graphicFrame>
      <p:sp>
        <p:nvSpPr>
          <p:cNvPr id="6" name="Szövegdoboz 5"/>
          <p:cNvSpPr txBox="1"/>
          <p:nvPr/>
        </p:nvSpPr>
        <p:spPr>
          <a:xfrm>
            <a:off x="165718" y="2113991"/>
            <a:ext cx="4176464" cy="3785652"/>
          </a:xfrm>
          <a:prstGeom prst="rect">
            <a:avLst/>
          </a:prstGeom>
          <a:noFill/>
        </p:spPr>
        <p:txBody>
          <a:bodyPr wrap="square" rtlCol="0">
            <a:spAutoFit/>
          </a:bodyPr>
          <a:lstStyle/>
          <a:p>
            <a:r>
              <a:rPr lang="hu-HU" sz="1500" b="1" dirty="0" smtClean="0"/>
              <a:t>A BARNA ÁSÓBÉKA</a:t>
            </a:r>
            <a:r>
              <a:rPr lang="hu-HU" sz="1500" dirty="0" smtClean="0"/>
              <a:t> zömök testalkatú. A felnőtt egyed 5-7 cm hosszú. Végtagjai rövidek, erősek, két nagy szeme kiálló. Legfontosabb ismertetőjegye a függőleges állású pupilla. A hátsó lábának ujjai között úszóhártya feszül, s a </a:t>
            </a:r>
            <a:r>
              <a:rPr lang="hu-HU" sz="1500" dirty="0" err="1" smtClean="0"/>
              <a:t>lábközéptájékon</a:t>
            </a:r>
            <a:r>
              <a:rPr lang="hu-HU" sz="1500" dirty="0" smtClean="0"/>
              <a:t> elszarusodott, félhold alakú 'ásósarkantyúk' láthatóak. Az állat hátoldala és végtagjainak felső része olajzöld, világos- vagy sötétbarna. Az alapszínt szabálytalan, hosszanti barna foltok tarkítják. A sima vagy kissé szemölcsös bőrön gyakran vörös pöttyök láthatóak. A </a:t>
            </a:r>
            <a:r>
              <a:rPr lang="hu-HU" sz="1500" dirty="0" err="1" smtClean="0"/>
              <a:t>hasoldal</a:t>
            </a:r>
            <a:r>
              <a:rPr lang="hu-HU" sz="1500" dirty="0" smtClean="0"/>
              <a:t> piszkosfehér alapszínén világosabb vagy sötétebb, márványos, foltos rajzolat is előfordulhat. </a:t>
            </a:r>
            <a:endParaRPr lang="hu-HU" sz="1500" dirty="0"/>
          </a:p>
        </p:txBody>
      </p:sp>
      <p:pic>
        <p:nvPicPr>
          <p:cNvPr id="31746" name="Picture 2" descr="http://herpterkep.mme.hu/images/image.php/IMG_1547_crop_resize.jpg?width=520&amp;height=240&amp;image=/images/IMG_1547_crop_resiz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420887"/>
            <a:ext cx="4953000" cy="2457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70403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herpterkep.mme.hu/images/IMG_1558_resiz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3672408" cy="2448272"/>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4211960" y="674112"/>
            <a:ext cx="4572000" cy="738664"/>
          </a:xfrm>
          <a:prstGeom prst="rect">
            <a:avLst/>
          </a:prstGeom>
        </p:spPr>
        <p:txBody>
          <a:bodyPr>
            <a:spAutoFit/>
          </a:bodyPr>
          <a:lstStyle/>
          <a:p>
            <a:r>
              <a:rPr lang="hu-HU" sz="1400" b="1" dirty="0" smtClean="0"/>
              <a:t>Ásóbékák fejformája </a:t>
            </a:r>
          </a:p>
          <a:p>
            <a:r>
              <a:rPr lang="hu-HU" sz="1400" dirty="0" smtClean="0"/>
              <a:t>Fejük erősen lekerekített, orruk tompa és pupillájuk függőleges állású, kissé kígyószerű. </a:t>
            </a:r>
            <a:endParaRPr lang="hu-HU" sz="1400" dirty="0"/>
          </a:p>
        </p:txBody>
      </p:sp>
      <p:pic>
        <p:nvPicPr>
          <p:cNvPr id="32772" name="Picture 4" descr="http://herpterkep.mme.hu/images/DSC_01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924944"/>
            <a:ext cx="4548601" cy="3024336"/>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5135286" y="4183568"/>
            <a:ext cx="3888432" cy="738664"/>
          </a:xfrm>
          <a:prstGeom prst="rect">
            <a:avLst/>
          </a:prstGeom>
        </p:spPr>
        <p:txBody>
          <a:bodyPr wrap="square">
            <a:spAutoFit/>
          </a:bodyPr>
          <a:lstStyle/>
          <a:p>
            <a:r>
              <a:rPr lang="hu-HU" sz="1400" b="1" dirty="0" smtClean="0"/>
              <a:t>Ásóbéka szemből </a:t>
            </a:r>
          </a:p>
          <a:p>
            <a:r>
              <a:rPr lang="hu-HU" sz="1400" dirty="0" smtClean="0"/>
              <a:t>Kifejezetten zömök, </a:t>
            </a:r>
            <a:r>
              <a:rPr lang="hu-HU" sz="1400" dirty="0" err="1" smtClean="0"/>
              <a:t>kerekdek</a:t>
            </a:r>
            <a:r>
              <a:rPr lang="hu-HU" sz="1400" dirty="0" smtClean="0"/>
              <a:t> testalkatú állat. </a:t>
            </a:r>
            <a:endParaRPr lang="hu-HU" sz="1400" dirty="0"/>
          </a:p>
        </p:txBody>
      </p:sp>
    </p:spTree>
    <p:extLst>
      <p:ext uri="{BB962C8B-B14F-4D97-AF65-F5344CB8AC3E}">
        <p14:creationId xmlns:p14="http://schemas.microsoft.com/office/powerpoint/2010/main" val="272206072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herpterkep.mme.hu/images/Pelobates_fuscus_02_Sz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3936437" cy="2952328"/>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4355976" y="486205"/>
            <a:ext cx="4248472" cy="954107"/>
          </a:xfrm>
          <a:prstGeom prst="rect">
            <a:avLst/>
          </a:prstGeom>
        </p:spPr>
        <p:txBody>
          <a:bodyPr wrap="square">
            <a:spAutoFit/>
          </a:bodyPr>
          <a:lstStyle/>
          <a:p>
            <a:r>
              <a:rPr lang="hu-HU" sz="1400" b="1" dirty="0" smtClean="0"/>
              <a:t>Ásóbéka közeli fotója</a:t>
            </a:r>
            <a:br>
              <a:rPr lang="hu-HU" sz="1400" b="1" dirty="0" smtClean="0"/>
            </a:br>
            <a:endParaRPr lang="hu-HU" sz="1400" b="1" dirty="0" smtClean="0"/>
          </a:p>
          <a:p>
            <a:r>
              <a:rPr lang="hu-HU" sz="1400" dirty="0" smtClean="0"/>
              <a:t>Némelyik egyeden a piros foltok szinte befedik az állat hátát. </a:t>
            </a:r>
            <a:endParaRPr lang="hu-HU" sz="1400" dirty="0"/>
          </a:p>
        </p:txBody>
      </p:sp>
      <p:pic>
        <p:nvPicPr>
          <p:cNvPr id="33796" name="Picture 4" descr="http://herpterkep.mme.hu/images/Pelobates_fuscus_sarkantyu_Sz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140968"/>
            <a:ext cx="4156112" cy="3117084"/>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217646" y="4365104"/>
            <a:ext cx="4169567" cy="954107"/>
          </a:xfrm>
          <a:prstGeom prst="rect">
            <a:avLst/>
          </a:prstGeom>
        </p:spPr>
        <p:txBody>
          <a:bodyPr wrap="square">
            <a:spAutoFit/>
          </a:bodyPr>
          <a:lstStyle/>
          <a:p>
            <a:r>
              <a:rPr lang="hu-HU" sz="1400" b="1" dirty="0" smtClean="0"/>
              <a:t>Ásóbéka ásósarkantyú</a:t>
            </a:r>
          </a:p>
          <a:p>
            <a:r>
              <a:rPr lang="hu-HU" sz="1400" dirty="0" smtClean="0"/>
              <a:t>Az ásóbéka hátsó végtagján erőteljes ásósarkantyú található, ennek segítségével ássa be magát a talajba.</a:t>
            </a:r>
            <a:endParaRPr lang="hu-HU" sz="1400" dirty="0"/>
          </a:p>
        </p:txBody>
      </p:sp>
    </p:spTree>
    <p:extLst>
      <p:ext uri="{BB962C8B-B14F-4D97-AF65-F5344CB8AC3E}">
        <p14:creationId xmlns:p14="http://schemas.microsoft.com/office/powerpoint/2010/main" val="23510166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herpterkep.mme.hu/images/Pelobates_fuscus_petefuzer_Sz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5541" y="3761656"/>
            <a:ext cx="4128459" cy="3096344"/>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240769" y="5517232"/>
            <a:ext cx="4572000" cy="738664"/>
          </a:xfrm>
          <a:prstGeom prst="rect">
            <a:avLst/>
          </a:prstGeom>
        </p:spPr>
        <p:txBody>
          <a:bodyPr>
            <a:spAutoFit/>
          </a:bodyPr>
          <a:lstStyle/>
          <a:p>
            <a:r>
              <a:rPr lang="hu-HU" sz="1400" b="1" dirty="0" smtClean="0"/>
              <a:t>Ásóbéka petefüzér</a:t>
            </a:r>
            <a:br>
              <a:rPr lang="hu-HU" sz="1400" b="1" dirty="0" smtClean="0"/>
            </a:br>
            <a:endParaRPr lang="hu-HU" sz="1400" b="1" dirty="0" smtClean="0"/>
          </a:p>
          <a:p>
            <a:r>
              <a:rPr lang="hu-HU" sz="1400" dirty="0" smtClean="0"/>
              <a:t>Vastag petezsinórjukat vízinövények köré tekerik. </a:t>
            </a:r>
            <a:endParaRPr lang="hu-HU" sz="1400" dirty="0"/>
          </a:p>
        </p:txBody>
      </p:sp>
      <p:pic>
        <p:nvPicPr>
          <p:cNvPr id="34820" name="Picture 4" descr="http://herpterkep.mme.hu/images/barnaasobek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4932039" cy="3848758"/>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5220072" y="1052736"/>
            <a:ext cx="3438128" cy="954107"/>
          </a:xfrm>
          <a:prstGeom prst="rect">
            <a:avLst/>
          </a:prstGeom>
        </p:spPr>
        <p:txBody>
          <a:bodyPr wrap="square">
            <a:spAutoFit/>
          </a:bodyPr>
          <a:lstStyle/>
          <a:p>
            <a:r>
              <a:rPr lang="hu-HU" sz="1400" b="1" dirty="0" smtClean="0"/>
              <a:t>Fiatal barna ásóbéka </a:t>
            </a:r>
          </a:p>
          <a:p>
            <a:r>
              <a:rPr lang="hu-HU" sz="1400" dirty="0" smtClean="0"/>
              <a:t>A frissen átalakult egyedek alig kisebbek, mint a többéves példányok. </a:t>
            </a:r>
            <a:endParaRPr lang="hu-HU" sz="1400" dirty="0"/>
          </a:p>
        </p:txBody>
      </p:sp>
    </p:spTree>
    <p:extLst>
      <p:ext uri="{BB962C8B-B14F-4D97-AF65-F5344CB8AC3E}">
        <p14:creationId xmlns:p14="http://schemas.microsoft.com/office/powerpoint/2010/main" val="41027362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5718" y="188640"/>
            <a:ext cx="6248400" cy="414113"/>
          </a:xfrm>
        </p:spPr>
        <p:txBody>
          <a:bodyPr/>
          <a:lstStyle/>
          <a:p>
            <a:r>
              <a:rPr lang="hu-HU" sz="2000" dirty="0" smtClean="0">
                <a:effectLst/>
              </a:rPr>
              <a:t/>
            </a:r>
            <a:br>
              <a:rPr lang="hu-HU" sz="2000" dirty="0" smtClean="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smtClean="0">
                <a:effectLst/>
              </a:rPr>
              <a:t> </a:t>
            </a:r>
            <a:r>
              <a:rPr lang="hu-HU" sz="2000" dirty="0">
                <a:effectLst/>
              </a:rPr>
              <a:t/>
            </a:r>
            <a:br>
              <a:rPr lang="hu-HU" sz="2000" dirty="0">
                <a:effectLst/>
              </a:rPr>
            </a:br>
            <a:r>
              <a:rPr lang="hu-HU" sz="2000" dirty="0">
                <a:effectLst/>
              </a:rPr>
              <a:t>Barna varangy </a:t>
            </a:r>
            <a:r>
              <a:rPr lang="hu-HU" sz="2000" dirty="0" smtClean="0">
                <a:effectLst/>
              </a:rPr>
              <a:t>(</a:t>
            </a:r>
            <a:r>
              <a:rPr lang="hu-HU" sz="2000" i="1" dirty="0" err="1" smtClean="0">
                <a:effectLst/>
              </a:rPr>
              <a:t>Bufo</a:t>
            </a:r>
            <a:r>
              <a:rPr lang="hu-HU" sz="2000" i="1" dirty="0" smtClean="0">
                <a:effectLst/>
              </a:rPr>
              <a:t> </a:t>
            </a:r>
            <a:r>
              <a:rPr lang="hu-HU" sz="2000" i="1" dirty="0" err="1" smtClean="0">
                <a:effectLst/>
              </a:rPr>
              <a:t>bufo</a:t>
            </a:r>
            <a:r>
              <a:rPr lang="hu-HU" sz="2000" i="1" dirty="0" smtClean="0">
                <a:effectLst/>
              </a:rPr>
              <a:t>)</a:t>
            </a:r>
            <a:r>
              <a:rPr lang="hu-HU" sz="2000" dirty="0" smtClean="0">
                <a:effectLst/>
              </a:rPr>
              <a:t> </a:t>
            </a:r>
            <a:endParaRPr lang="hu-HU" sz="2000" dirty="0">
              <a:effectLst/>
            </a:endParaRPr>
          </a:p>
        </p:txBody>
      </p:sp>
      <p:graphicFrame>
        <p:nvGraphicFramePr>
          <p:cNvPr id="5" name="Táblázat 4"/>
          <p:cNvGraphicFramePr>
            <a:graphicFrameLocks noGrp="1"/>
          </p:cNvGraphicFramePr>
          <p:nvPr>
            <p:extLst>
              <p:ext uri="{D42A27DB-BD31-4B8C-83A1-F6EECF244321}">
                <p14:modId xmlns:p14="http://schemas.microsoft.com/office/powerpoint/2010/main" val="26294462"/>
              </p:ext>
            </p:extLst>
          </p:nvPr>
        </p:nvGraphicFramePr>
        <p:xfrm>
          <a:off x="251520" y="692696"/>
          <a:ext cx="8496944" cy="1158240"/>
        </p:xfrm>
        <a:graphic>
          <a:graphicData uri="http://schemas.openxmlformats.org/drawingml/2006/table">
            <a:tbl>
              <a:tblPr firstRow="1" bandRow="1">
                <a:tableStyleId>{5C22544A-7EE6-4342-B048-85BDC9FD1C3A}</a:tableStyleId>
              </a:tblPr>
              <a:tblGrid>
                <a:gridCol w="1630017"/>
                <a:gridCol w="1630017"/>
                <a:gridCol w="1852534"/>
                <a:gridCol w="1407500"/>
                <a:gridCol w="1976876"/>
              </a:tblGrid>
              <a:tr h="1014224">
                <a:tc>
                  <a:txBody>
                    <a:bodyPr/>
                    <a:lstStyle/>
                    <a:p>
                      <a:r>
                        <a:rPr lang="hu-HU" sz="1400" b="1" dirty="0" smtClean="0">
                          <a:solidFill>
                            <a:schemeClr val="bg1"/>
                          </a:solidFill>
                          <a:effectLst/>
                        </a:rPr>
                        <a:t>Osztály</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rPr>
                        <a:t>Kétéltűek</a:t>
                      </a:r>
                      <a:br>
                        <a:rPr lang="hu-HU" sz="1400" b="1" dirty="0" smtClean="0">
                          <a:solidFill>
                            <a:schemeClr val="tx2">
                              <a:lumMod val="50000"/>
                            </a:schemeClr>
                          </a:solidFill>
                        </a:rPr>
                      </a:br>
                      <a:r>
                        <a:rPr lang="hu-HU" sz="1400" b="1" i="1" dirty="0" smtClean="0">
                          <a:solidFill>
                            <a:schemeClr val="tx2">
                              <a:lumMod val="50000"/>
                            </a:schemeClr>
                          </a:solidFill>
                        </a:rPr>
                        <a:t>(</a:t>
                      </a:r>
                      <a:r>
                        <a:rPr lang="hu-HU" sz="1400" b="1" i="1" dirty="0" err="1" smtClean="0">
                          <a:solidFill>
                            <a:schemeClr val="tx2">
                              <a:lumMod val="50000"/>
                            </a:schemeClr>
                          </a:solidFill>
                        </a:rPr>
                        <a:t>Amphibia</a:t>
                      </a:r>
                      <a:r>
                        <a:rPr lang="hu-HU" sz="1400" b="1" i="1" dirty="0" smtClean="0">
                          <a:solidFill>
                            <a:schemeClr val="tx2">
                              <a:lumMod val="50000"/>
                            </a:schemeClr>
                          </a:solidFill>
                        </a:rPr>
                        <a:t>)</a:t>
                      </a:r>
                      <a:endParaRPr lang="hu-HU" sz="1400" dirty="0">
                        <a:solidFill>
                          <a:schemeClr val="tx2">
                            <a:lumMod val="50000"/>
                          </a:schemeClr>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Rend</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hlinkClick r:id="rId2"/>
                        </a:rPr>
                        <a:t>Farkatlan Kétéltűek</a:t>
                      </a:r>
                      <a:br>
                        <a:rPr lang="hu-HU" sz="1400" b="1" dirty="0" smtClean="0">
                          <a:solidFill>
                            <a:schemeClr val="tx2">
                              <a:lumMod val="50000"/>
                            </a:schemeClr>
                          </a:solidFill>
                          <a:hlinkClick r:id="rId2"/>
                        </a:rPr>
                      </a:br>
                      <a:r>
                        <a:rPr lang="hu-HU" sz="1400" b="1" i="1" dirty="0" smtClean="0">
                          <a:solidFill>
                            <a:schemeClr val="tx2">
                              <a:lumMod val="50000"/>
                            </a:schemeClr>
                          </a:solidFill>
                          <a:hlinkClick r:id="rId2"/>
                        </a:rPr>
                        <a:t>(</a:t>
                      </a:r>
                      <a:r>
                        <a:rPr lang="hu-HU" sz="1400" b="1" i="1" dirty="0" err="1" smtClean="0">
                          <a:solidFill>
                            <a:schemeClr val="tx2">
                              <a:lumMod val="50000"/>
                            </a:schemeClr>
                          </a:solidFill>
                        </a:rPr>
                        <a:t>Anura</a:t>
                      </a:r>
                      <a:r>
                        <a:rPr lang="hu-HU" sz="1400" b="1" i="1" dirty="0" smtClean="0">
                          <a:solidFill>
                            <a:schemeClr val="tx2">
                              <a:lumMod val="50000"/>
                            </a:schemeClr>
                          </a:solidFill>
                        </a:rPr>
                        <a:t>)</a:t>
                      </a:r>
                      <a:endParaRPr lang="hu-HU" sz="1400" dirty="0" smtClean="0">
                        <a:solidFill>
                          <a:schemeClr val="tx2">
                            <a:lumMod val="50000"/>
                          </a:schemeClr>
                        </a:solidFill>
                        <a:effectLst/>
                      </a:endParaRPr>
                    </a:p>
                    <a:p>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Család</a:t>
                      </a:r>
                      <a:r>
                        <a:rPr lang="hu-HU" sz="1400" dirty="0" smtClean="0">
                          <a:solidFill>
                            <a:schemeClr val="bg1"/>
                          </a:solidFill>
                          <a:effectLst/>
                        </a:rPr>
                        <a:t/>
                      </a:r>
                      <a:br>
                        <a:rPr lang="hu-HU" sz="1400" dirty="0" smtClean="0">
                          <a:solidFill>
                            <a:schemeClr val="bg1"/>
                          </a:solidFill>
                          <a:effectLst/>
                        </a:rPr>
                      </a:br>
                      <a:r>
                        <a:rPr lang="hu-HU" sz="1400" b="1" u="none" strike="noStrike" kern="1200" dirty="0" smtClean="0">
                          <a:solidFill>
                            <a:schemeClr val="lt1"/>
                          </a:solidFill>
                          <a:effectLst/>
                          <a:latin typeface="+mn-lt"/>
                          <a:ea typeface="+mn-ea"/>
                          <a:cs typeface="+mn-cs"/>
                          <a:hlinkClick r:id="rId3"/>
                        </a:rPr>
                        <a:t>Varangyfélék</a:t>
                      </a:r>
                      <a:br>
                        <a:rPr lang="hu-HU" sz="1400" b="1" u="none" strike="noStrike" kern="1200" dirty="0" smtClean="0">
                          <a:solidFill>
                            <a:schemeClr val="lt1"/>
                          </a:solidFill>
                          <a:effectLst/>
                          <a:latin typeface="+mn-lt"/>
                          <a:ea typeface="+mn-ea"/>
                          <a:cs typeface="+mn-cs"/>
                          <a:hlinkClick r:id="rId3"/>
                        </a:rPr>
                      </a:br>
                      <a:r>
                        <a:rPr lang="hu-HU" sz="1400" b="1" i="1" u="none" strike="noStrike" kern="1200" dirty="0" smtClean="0">
                          <a:solidFill>
                            <a:schemeClr val="lt1"/>
                          </a:solidFill>
                          <a:effectLst/>
                          <a:latin typeface="+mn-lt"/>
                          <a:ea typeface="+mn-ea"/>
                          <a:cs typeface="+mn-cs"/>
                          <a:hlinkClick r:id="rId3"/>
                        </a:rPr>
                        <a:t>(</a:t>
                      </a:r>
                      <a:r>
                        <a:rPr lang="hu-HU" sz="1400" b="1" i="1" u="none" strike="noStrike" kern="1200" dirty="0" err="1" smtClean="0">
                          <a:solidFill>
                            <a:schemeClr val="lt1"/>
                          </a:solidFill>
                          <a:effectLst/>
                          <a:latin typeface="+mn-lt"/>
                          <a:ea typeface="+mn-ea"/>
                          <a:cs typeface="+mn-cs"/>
                          <a:hlinkClick r:id="rId3"/>
                        </a:rPr>
                        <a:t>Bufonidae</a:t>
                      </a:r>
                      <a:r>
                        <a:rPr lang="hu-HU" sz="1400" b="1" i="1" u="none" strike="noStrike" kern="1200" dirty="0" smtClean="0">
                          <a:solidFill>
                            <a:schemeClr val="lt1"/>
                          </a:solidFill>
                          <a:effectLst/>
                          <a:latin typeface="+mn-lt"/>
                          <a:ea typeface="+mn-ea"/>
                          <a:cs typeface="+mn-cs"/>
                          <a:hlinkClick r:id="rId3"/>
                        </a:rPr>
                        <a:t>)</a:t>
                      </a:r>
                      <a:r>
                        <a:rPr lang="hu-HU" sz="1400" b="1" u="none" strike="noStrike" kern="1200" dirty="0" smtClean="0">
                          <a:solidFill>
                            <a:schemeClr val="lt1"/>
                          </a:solidFill>
                          <a:effectLst/>
                          <a:latin typeface="+mn-lt"/>
                          <a:ea typeface="+mn-ea"/>
                          <a:cs typeface="+mn-cs"/>
                          <a:hlinkClick r:id="rId3"/>
                        </a:rPr>
                        <a:t> </a:t>
                      </a:r>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Hazai jogi védettség</a:t>
                      </a:r>
                      <a:r>
                        <a:rPr lang="hu-HU" sz="1400" dirty="0" smtClean="0">
                          <a:effectLst/>
                        </a:rPr>
                        <a:t/>
                      </a:r>
                      <a:br>
                        <a:rPr lang="hu-HU" sz="1400" dirty="0" smtClean="0">
                          <a:effectLst/>
                        </a:rPr>
                      </a:br>
                      <a:r>
                        <a:rPr lang="hu-HU" sz="1400" b="1" dirty="0" smtClean="0">
                          <a:solidFill>
                            <a:schemeClr val="tx2">
                              <a:lumMod val="50000"/>
                            </a:schemeClr>
                          </a:solidFill>
                          <a:effectLst/>
                        </a:rPr>
                        <a:t>Védett faj</a:t>
                      </a:r>
                      <a:endParaRPr lang="hu-HU" sz="1400" dirty="0" smtClean="0">
                        <a:solidFill>
                          <a:schemeClr val="tx2">
                            <a:lumMod val="50000"/>
                          </a:schemeClr>
                        </a:solidFill>
                        <a:effectLst/>
                      </a:endParaRPr>
                    </a:p>
                    <a:p>
                      <a:endParaRPr lang="hu-HU" sz="1400" dirty="0"/>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Természetvédelmi értéke</a:t>
                      </a:r>
                      <a:r>
                        <a:rPr lang="hu-HU" sz="1400" dirty="0" smtClean="0">
                          <a:effectLst/>
                        </a:rPr>
                        <a:t/>
                      </a:r>
                      <a:br>
                        <a:rPr lang="hu-HU" sz="1400" dirty="0" smtClean="0">
                          <a:effectLst/>
                        </a:rPr>
                      </a:br>
                      <a:r>
                        <a:rPr lang="hu-HU" sz="1400" dirty="0" smtClean="0">
                          <a:solidFill>
                            <a:schemeClr val="tx2">
                              <a:lumMod val="50000"/>
                            </a:schemeClr>
                          </a:solidFill>
                          <a:effectLst/>
                        </a:rPr>
                        <a:t>2.000Ft</a:t>
                      </a:r>
                      <a:endParaRPr lang="hu-HU" sz="1400" dirty="0">
                        <a:solidFill>
                          <a:schemeClr val="tx2">
                            <a:lumMod val="50000"/>
                          </a:schemeClr>
                        </a:solidFill>
                      </a:endParaRPr>
                    </a:p>
                  </a:txBody>
                  <a:tcPr>
                    <a:solidFill>
                      <a:srgbClr val="92D050"/>
                    </a:solidFill>
                  </a:tcPr>
                </a:tc>
              </a:tr>
            </a:tbl>
          </a:graphicData>
        </a:graphic>
      </p:graphicFrame>
      <p:sp>
        <p:nvSpPr>
          <p:cNvPr id="6" name="Szövegdoboz 5"/>
          <p:cNvSpPr txBox="1"/>
          <p:nvPr/>
        </p:nvSpPr>
        <p:spPr>
          <a:xfrm>
            <a:off x="165718" y="2113991"/>
            <a:ext cx="4176464" cy="4247317"/>
          </a:xfrm>
          <a:prstGeom prst="rect">
            <a:avLst/>
          </a:prstGeom>
          <a:noFill/>
        </p:spPr>
        <p:txBody>
          <a:bodyPr wrap="square" rtlCol="0">
            <a:spAutoFit/>
          </a:bodyPr>
          <a:lstStyle/>
          <a:p>
            <a:r>
              <a:rPr lang="hu-HU" sz="1500" b="1" dirty="0" smtClean="0"/>
              <a:t>A BARNA VARANGY</a:t>
            </a:r>
            <a:r>
              <a:rPr lang="hu-HU" sz="1500" dirty="0" smtClean="0"/>
              <a:t> egyik legnagyobb békafajunk, a nőstény nagyobb (12-13 cm) a hímnél (8-9 cm). Feje széles, orra lekerekített, a két szem közötti rész lapos. Dobhártyája kicsi és alig látható. A szeme mögött a fej két oldalán nagy és feltűnő, sima felületű, bab alakú fültőmirigy látható. A barna varangy bőre durva tapintású, szemölcsös. A hátoldal színe vöröses- vagy szürkésbarna, esetleg zöldes árnyalatú. A </a:t>
            </a:r>
            <a:r>
              <a:rPr lang="hu-HU" sz="1500" dirty="0" err="1" smtClean="0"/>
              <a:t>hasoldal</a:t>
            </a:r>
            <a:r>
              <a:rPr lang="hu-HU" sz="1500" dirty="0" smtClean="0"/>
              <a:t> világos, piszkosfehér vagy enyhén sárgás, sötétebb márványozott mintával. A lábujjakon páros ízületi gumók helyezkednek el. Párzási időszakban a hímek mellső</a:t>
            </a:r>
          </a:p>
          <a:p>
            <a:r>
              <a:rPr lang="hu-HU" sz="1500" dirty="0" smtClean="0"/>
              <a:t> lábain az első három ujj belső felületén szürkésfeketés párzási duzzanat (ez segíti a nőstényekbe való kapaszkodást).</a:t>
            </a:r>
            <a:endParaRPr lang="hu-HU" sz="1500" dirty="0"/>
          </a:p>
        </p:txBody>
      </p:sp>
      <p:pic>
        <p:nvPicPr>
          <p:cNvPr id="35842" name="Picture 2" descr="http://herpterkep.mme.hu/images/image.php/fgyepu_Bbufo.jpg?width=520&amp;height=240&amp;image=/images/fgyepu_Bbuf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39" y="2492896"/>
            <a:ext cx="4032447"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4009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herpterkep.mme.hu/images/IMG_05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1" y="188640"/>
            <a:ext cx="4104456" cy="3078343"/>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4571189" y="548680"/>
            <a:ext cx="4321291" cy="738664"/>
          </a:xfrm>
          <a:prstGeom prst="rect">
            <a:avLst/>
          </a:prstGeom>
        </p:spPr>
        <p:txBody>
          <a:bodyPr wrap="square">
            <a:spAutoFit/>
          </a:bodyPr>
          <a:lstStyle/>
          <a:p>
            <a:r>
              <a:rPr lang="hu-HU" sz="1400" b="1" dirty="0" smtClean="0"/>
              <a:t>Barna varangy hím és nőstény </a:t>
            </a:r>
            <a:r>
              <a:rPr lang="hu-HU" sz="1400" b="1" dirty="0" err="1" smtClean="0"/>
              <a:t>amplexusban</a:t>
            </a:r>
            <a:r>
              <a:rPr lang="hu-HU" sz="1400" b="1" dirty="0" smtClean="0"/>
              <a:t> </a:t>
            </a:r>
          </a:p>
          <a:p>
            <a:r>
              <a:rPr lang="hu-HU" sz="1400" dirty="0" smtClean="0"/>
              <a:t>A hím igen erősen kapaszkodik a nősténybe, mert más hímek is vetélkednek a nőstényért. </a:t>
            </a:r>
            <a:endParaRPr lang="hu-HU" sz="1400" dirty="0"/>
          </a:p>
        </p:txBody>
      </p:sp>
      <p:pic>
        <p:nvPicPr>
          <p:cNvPr id="36868" name="Picture 4" descr="http://herpterkep.mme.hu/images/IMG_2215_crop_resiz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3356992"/>
            <a:ext cx="4509221" cy="3006147"/>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5004048" y="4448433"/>
            <a:ext cx="3888432" cy="738664"/>
          </a:xfrm>
          <a:prstGeom prst="rect">
            <a:avLst/>
          </a:prstGeom>
        </p:spPr>
        <p:txBody>
          <a:bodyPr wrap="square">
            <a:spAutoFit/>
          </a:bodyPr>
          <a:lstStyle/>
          <a:p>
            <a:r>
              <a:rPr lang="hu-HU" sz="1400" b="1" dirty="0" smtClean="0"/>
              <a:t>Barna varangy portré </a:t>
            </a:r>
          </a:p>
          <a:p>
            <a:r>
              <a:rPr lang="hu-HU" sz="1400" dirty="0" smtClean="0"/>
              <a:t>Bőre erősen szemölcsös, ragyás, varas, innen ered neve is. </a:t>
            </a:r>
            <a:endParaRPr lang="hu-HU" sz="1400" dirty="0"/>
          </a:p>
        </p:txBody>
      </p:sp>
    </p:spTree>
    <p:extLst>
      <p:ext uri="{BB962C8B-B14F-4D97-AF65-F5344CB8AC3E}">
        <p14:creationId xmlns:p14="http://schemas.microsoft.com/office/powerpoint/2010/main" val="370112691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herpterkep.mme.hu/images/prz_barna_varangyo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44826"/>
            <a:ext cx="4080453" cy="306034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4860032" y="476672"/>
            <a:ext cx="3749757" cy="738664"/>
          </a:xfrm>
          <a:prstGeom prst="rect">
            <a:avLst/>
          </a:prstGeom>
        </p:spPr>
        <p:txBody>
          <a:bodyPr wrap="square">
            <a:spAutoFit/>
          </a:bodyPr>
          <a:lstStyle/>
          <a:p>
            <a:r>
              <a:rPr lang="hu-HU" sz="1400" b="1" dirty="0" smtClean="0"/>
              <a:t>Barna varangy hímek harca </a:t>
            </a:r>
          </a:p>
          <a:p>
            <a:r>
              <a:rPr lang="hu-HU" sz="1400" dirty="0" smtClean="0"/>
              <a:t>Párzáskor egy nőstényre néha 8-10 hím is ráakaszkodik.</a:t>
            </a:r>
            <a:endParaRPr lang="hu-HU" sz="1400" dirty="0"/>
          </a:p>
        </p:txBody>
      </p:sp>
      <p:pic>
        <p:nvPicPr>
          <p:cNvPr id="37892" name="Picture 4" descr="http://herpterkep.mme.hu/images/Szentkut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5" y="-11849100"/>
            <a:ext cx="1739959" cy="2319945"/>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http://herpterkep.mme.hu/images/Szentkut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1484784"/>
            <a:ext cx="3731621" cy="4975495"/>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827584" y="4380521"/>
            <a:ext cx="4283968" cy="954107"/>
          </a:xfrm>
          <a:prstGeom prst="rect">
            <a:avLst/>
          </a:prstGeom>
        </p:spPr>
        <p:txBody>
          <a:bodyPr wrap="square">
            <a:spAutoFit/>
          </a:bodyPr>
          <a:lstStyle/>
          <a:p>
            <a:r>
              <a:rPr lang="hu-HU" sz="1400" b="1" dirty="0" smtClean="0"/>
              <a:t>Barna varangy ebihalak</a:t>
            </a:r>
            <a:br>
              <a:rPr lang="hu-HU" sz="1400" b="1" dirty="0" smtClean="0"/>
            </a:br>
            <a:endParaRPr lang="hu-HU" sz="1400" b="1" dirty="0" smtClean="0"/>
          </a:p>
          <a:p>
            <a:r>
              <a:rPr lang="hu-HU" sz="1400" dirty="0" smtClean="0"/>
              <a:t>Nyár végén a kikelt barna varangy ebihalak festik feketére a vizet.</a:t>
            </a:r>
            <a:endParaRPr lang="hu-HU" sz="1400" dirty="0"/>
          </a:p>
        </p:txBody>
      </p:sp>
    </p:spTree>
    <p:extLst>
      <p:ext uri="{BB962C8B-B14F-4D97-AF65-F5344CB8AC3E}">
        <p14:creationId xmlns:p14="http://schemas.microsoft.com/office/powerpoint/2010/main" val="74788858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herpterkep.mme.hu/images/Bufo_bufo_ebihalak_Sz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5161533" cy="3456384"/>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5615608" y="476672"/>
            <a:ext cx="3528392" cy="738664"/>
          </a:xfrm>
          <a:prstGeom prst="rect">
            <a:avLst/>
          </a:prstGeom>
        </p:spPr>
        <p:txBody>
          <a:bodyPr wrap="square">
            <a:spAutoFit/>
          </a:bodyPr>
          <a:lstStyle/>
          <a:p>
            <a:r>
              <a:rPr lang="hu-HU" sz="1400" b="1" dirty="0" smtClean="0"/>
              <a:t>Barna varangy ebihalak</a:t>
            </a:r>
          </a:p>
          <a:p>
            <a:r>
              <a:rPr lang="hu-HU" sz="1400" dirty="0" smtClean="0"/>
              <a:t>Sötét színű, ovális testalkatú ebihalai eleinte algákkal táplálkoznak.</a:t>
            </a:r>
            <a:endParaRPr lang="hu-HU" sz="1400" dirty="0"/>
          </a:p>
        </p:txBody>
      </p:sp>
      <p:pic>
        <p:nvPicPr>
          <p:cNvPr id="38918" name="Picture 6" descr="http://herpterkep.mme.hu/images/barna_varangy_petezsin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789040"/>
            <a:ext cx="3432382" cy="2574286"/>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4283968" y="4581128"/>
            <a:ext cx="4572000" cy="738664"/>
          </a:xfrm>
          <a:prstGeom prst="rect">
            <a:avLst/>
          </a:prstGeom>
        </p:spPr>
        <p:txBody>
          <a:bodyPr>
            <a:spAutoFit/>
          </a:bodyPr>
          <a:lstStyle/>
          <a:p>
            <a:r>
              <a:rPr lang="hu-HU" sz="1400" b="1" dirty="0" smtClean="0"/>
              <a:t>Barna varangy petezsinórja </a:t>
            </a:r>
          </a:p>
          <a:p>
            <a:r>
              <a:rPr lang="hu-HU" sz="1400" dirty="0" smtClean="0"/>
              <a:t>Hosszú, duplasoros petezsinórja semmi mással nem téveszthető össze.</a:t>
            </a:r>
            <a:endParaRPr lang="hu-HU" sz="1400" dirty="0"/>
          </a:p>
        </p:txBody>
      </p:sp>
    </p:spTree>
    <p:extLst>
      <p:ext uri="{BB962C8B-B14F-4D97-AF65-F5344CB8AC3E}">
        <p14:creationId xmlns:p14="http://schemas.microsoft.com/office/powerpoint/2010/main" val="325148203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herpterkep.mme.hu/images/IMG_01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3168352" cy="422447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467544" y="4869160"/>
            <a:ext cx="3168352" cy="1015663"/>
          </a:xfrm>
          <a:prstGeom prst="rect">
            <a:avLst/>
          </a:prstGeom>
          <a:noFill/>
        </p:spPr>
        <p:txBody>
          <a:bodyPr wrap="square" rtlCol="0">
            <a:spAutoFit/>
          </a:bodyPr>
          <a:lstStyle/>
          <a:p>
            <a:r>
              <a:rPr lang="hu-HU" sz="1400" b="1" dirty="0" smtClean="0">
                <a:effectLst/>
              </a:rPr>
              <a:t>Foltos szalamandra hasa </a:t>
            </a:r>
          </a:p>
          <a:p>
            <a:r>
              <a:rPr lang="hu-HU" sz="1400" dirty="0" smtClean="0">
                <a:effectLst/>
              </a:rPr>
              <a:t>Hasára a foltos mintázat nem húzódik át. </a:t>
            </a:r>
          </a:p>
          <a:p>
            <a:endParaRPr lang="hu-HU" dirty="0"/>
          </a:p>
        </p:txBody>
      </p:sp>
      <p:pic>
        <p:nvPicPr>
          <p:cNvPr id="4100" name="Picture 4" descr="http://herpterkep.mme.hu/images/IMG_23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9020" y="492791"/>
            <a:ext cx="5227092" cy="3920319"/>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4644008" y="4869160"/>
            <a:ext cx="4818168" cy="1015663"/>
          </a:xfrm>
          <a:prstGeom prst="rect">
            <a:avLst/>
          </a:prstGeom>
          <a:noFill/>
        </p:spPr>
        <p:txBody>
          <a:bodyPr wrap="square" rtlCol="0">
            <a:spAutoFit/>
          </a:bodyPr>
          <a:lstStyle/>
          <a:p>
            <a:r>
              <a:rPr lang="hu-HU" sz="1400" b="1" dirty="0" smtClean="0">
                <a:effectLst/>
              </a:rPr>
              <a:t>Foltos szalamandra lárva </a:t>
            </a:r>
          </a:p>
          <a:p>
            <a:r>
              <a:rPr lang="hu-HU" sz="1400" dirty="0" smtClean="0">
                <a:effectLst/>
              </a:rPr>
              <a:t>Lárvája márványos mintázatú és könnyen felismerhető 3 pár kopoltyújáról.</a:t>
            </a:r>
          </a:p>
          <a:p>
            <a:endParaRPr lang="hu-HU" dirty="0"/>
          </a:p>
        </p:txBody>
      </p:sp>
    </p:spTree>
    <p:extLst>
      <p:ext uri="{BB962C8B-B14F-4D97-AF65-F5344CB8AC3E}">
        <p14:creationId xmlns:p14="http://schemas.microsoft.com/office/powerpoint/2010/main" val="28219340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5718" y="188640"/>
            <a:ext cx="6248400" cy="414113"/>
          </a:xfrm>
        </p:spPr>
        <p:txBody>
          <a:bodyPr/>
          <a:lstStyle/>
          <a:p>
            <a:r>
              <a:rPr lang="hu-HU" sz="2000" dirty="0" smtClean="0">
                <a:effectLst/>
              </a:rPr>
              <a:t/>
            </a:r>
            <a:br>
              <a:rPr lang="hu-HU" sz="2000" dirty="0" smtClean="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smtClean="0">
                <a:effectLst/>
              </a:rPr>
              <a:t> </a:t>
            </a:r>
            <a:r>
              <a:rPr lang="hu-HU" sz="2000" dirty="0">
                <a:effectLst/>
              </a:rPr>
              <a:t/>
            </a:r>
            <a:br>
              <a:rPr lang="hu-HU" sz="2000" dirty="0">
                <a:effectLst/>
              </a:rPr>
            </a:br>
            <a:r>
              <a:rPr lang="hu-HU" sz="2000" dirty="0">
                <a:effectLst/>
              </a:rPr>
              <a:t/>
            </a:r>
            <a:br>
              <a:rPr lang="hu-HU" sz="2000" dirty="0">
                <a:effectLst/>
              </a:rPr>
            </a:br>
            <a:r>
              <a:rPr lang="hu-HU" sz="2000" dirty="0">
                <a:effectLst/>
              </a:rPr>
              <a:t>Zöld varangy </a:t>
            </a:r>
            <a:r>
              <a:rPr lang="hu-HU" sz="2000" dirty="0" smtClean="0">
                <a:effectLst/>
              </a:rPr>
              <a:t>(</a:t>
            </a:r>
            <a:r>
              <a:rPr lang="hu-HU" sz="2000" i="1" dirty="0" err="1" smtClean="0">
                <a:effectLst/>
              </a:rPr>
              <a:t>Bufo</a:t>
            </a:r>
            <a:r>
              <a:rPr lang="hu-HU" sz="2000" i="1" dirty="0" smtClean="0">
                <a:effectLst/>
              </a:rPr>
              <a:t> </a:t>
            </a:r>
            <a:r>
              <a:rPr lang="hu-HU" sz="2000" i="1" dirty="0" err="1" smtClean="0">
                <a:effectLst/>
              </a:rPr>
              <a:t>viridis</a:t>
            </a:r>
            <a:r>
              <a:rPr lang="hu-HU" sz="2000" i="1" dirty="0" smtClean="0">
                <a:effectLst/>
              </a:rPr>
              <a:t>)</a:t>
            </a:r>
            <a:r>
              <a:rPr lang="hu-HU" sz="2000" dirty="0" smtClean="0">
                <a:effectLst/>
              </a:rPr>
              <a:t> </a:t>
            </a:r>
            <a:endParaRPr lang="hu-HU" sz="2000" dirty="0">
              <a:effectLst/>
            </a:endParaRPr>
          </a:p>
        </p:txBody>
      </p:sp>
      <p:graphicFrame>
        <p:nvGraphicFramePr>
          <p:cNvPr id="5" name="Táblázat 4"/>
          <p:cNvGraphicFramePr>
            <a:graphicFrameLocks noGrp="1"/>
          </p:cNvGraphicFramePr>
          <p:nvPr>
            <p:extLst>
              <p:ext uri="{D42A27DB-BD31-4B8C-83A1-F6EECF244321}">
                <p14:modId xmlns:p14="http://schemas.microsoft.com/office/powerpoint/2010/main" val="1721058508"/>
              </p:ext>
            </p:extLst>
          </p:nvPr>
        </p:nvGraphicFramePr>
        <p:xfrm>
          <a:off x="251520" y="692696"/>
          <a:ext cx="8496944" cy="1158240"/>
        </p:xfrm>
        <a:graphic>
          <a:graphicData uri="http://schemas.openxmlformats.org/drawingml/2006/table">
            <a:tbl>
              <a:tblPr firstRow="1" bandRow="1">
                <a:tableStyleId>{5C22544A-7EE6-4342-B048-85BDC9FD1C3A}</a:tableStyleId>
              </a:tblPr>
              <a:tblGrid>
                <a:gridCol w="1630017"/>
                <a:gridCol w="1630017"/>
                <a:gridCol w="1852534"/>
                <a:gridCol w="1407500"/>
                <a:gridCol w="1976876"/>
              </a:tblGrid>
              <a:tr h="1014224">
                <a:tc>
                  <a:txBody>
                    <a:bodyPr/>
                    <a:lstStyle/>
                    <a:p>
                      <a:r>
                        <a:rPr lang="hu-HU" sz="1400" b="1" dirty="0" smtClean="0">
                          <a:solidFill>
                            <a:schemeClr val="bg1"/>
                          </a:solidFill>
                          <a:effectLst/>
                        </a:rPr>
                        <a:t>Osztály</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rPr>
                        <a:t>Kétéltűek</a:t>
                      </a:r>
                      <a:br>
                        <a:rPr lang="hu-HU" sz="1400" b="1" dirty="0" smtClean="0">
                          <a:solidFill>
                            <a:schemeClr val="tx2">
                              <a:lumMod val="50000"/>
                            </a:schemeClr>
                          </a:solidFill>
                        </a:rPr>
                      </a:br>
                      <a:r>
                        <a:rPr lang="hu-HU" sz="1400" b="1" i="1" dirty="0" smtClean="0">
                          <a:solidFill>
                            <a:schemeClr val="tx2">
                              <a:lumMod val="50000"/>
                            </a:schemeClr>
                          </a:solidFill>
                        </a:rPr>
                        <a:t>(</a:t>
                      </a:r>
                      <a:r>
                        <a:rPr lang="hu-HU" sz="1400" b="1" i="1" dirty="0" err="1" smtClean="0">
                          <a:solidFill>
                            <a:schemeClr val="tx2">
                              <a:lumMod val="50000"/>
                            </a:schemeClr>
                          </a:solidFill>
                        </a:rPr>
                        <a:t>Amphibia</a:t>
                      </a:r>
                      <a:r>
                        <a:rPr lang="hu-HU" sz="1400" b="1" i="1" dirty="0" smtClean="0">
                          <a:solidFill>
                            <a:schemeClr val="tx2">
                              <a:lumMod val="50000"/>
                            </a:schemeClr>
                          </a:solidFill>
                        </a:rPr>
                        <a:t>)</a:t>
                      </a:r>
                      <a:endParaRPr lang="hu-HU" sz="1400" dirty="0">
                        <a:solidFill>
                          <a:schemeClr val="tx2">
                            <a:lumMod val="50000"/>
                          </a:schemeClr>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Rend</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hlinkClick r:id="rId2"/>
                        </a:rPr>
                        <a:t>Farkatlan Kétéltűek</a:t>
                      </a:r>
                      <a:br>
                        <a:rPr lang="hu-HU" sz="1400" b="1" dirty="0" smtClean="0">
                          <a:solidFill>
                            <a:schemeClr val="tx2">
                              <a:lumMod val="50000"/>
                            </a:schemeClr>
                          </a:solidFill>
                          <a:hlinkClick r:id="rId2"/>
                        </a:rPr>
                      </a:br>
                      <a:r>
                        <a:rPr lang="hu-HU" sz="1400" b="1" i="1" dirty="0" smtClean="0">
                          <a:solidFill>
                            <a:schemeClr val="tx2">
                              <a:lumMod val="50000"/>
                            </a:schemeClr>
                          </a:solidFill>
                          <a:hlinkClick r:id="rId2"/>
                        </a:rPr>
                        <a:t>(</a:t>
                      </a:r>
                      <a:r>
                        <a:rPr lang="hu-HU" sz="1400" b="1" i="1" dirty="0" err="1" smtClean="0">
                          <a:solidFill>
                            <a:schemeClr val="tx2">
                              <a:lumMod val="50000"/>
                            </a:schemeClr>
                          </a:solidFill>
                        </a:rPr>
                        <a:t>Anura</a:t>
                      </a:r>
                      <a:r>
                        <a:rPr lang="hu-HU" sz="1400" b="1" i="1" dirty="0" smtClean="0">
                          <a:solidFill>
                            <a:schemeClr val="tx2">
                              <a:lumMod val="50000"/>
                            </a:schemeClr>
                          </a:solidFill>
                        </a:rPr>
                        <a:t>)</a:t>
                      </a:r>
                      <a:endParaRPr lang="hu-HU" sz="1400" dirty="0" smtClean="0">
                        <a:solidFill>
                          <a:schemeClr val="tx2">
                            <a:lumMod val="50000"/>
                          </a:schemeClr>
                        </a:solidFill>
                        <a:effectLst/>
                      </a:endParaRPr>
                    </a:p>
                    <a:p>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Család</a:t>
                      </a:r>
                      <a:r>
                        <a:rPr lang="hu-HU" sz="1400" dirty="0" smtClean="0">
                          <a:solidFill>
                            <a:schemeClr val="bg1"/>
                          </a:solidFill>
                          <a:effectLst/>
                        </a:rPr>
                        <a:t/>
                      </a:r>
                      <a:br>
                        <a:rPr lang="hu-HU" sz="1400" dirty="0" smtClean="0">
                          <a:solidFill>
                            <a:schemeClr val="bg1"/>
                          </a:solidFill>
                          <a:effectLst/>
                        </a:rPr>
                      </a:br>
                      <a:r>
                        <a:rPr lang="hu-HU" sz="1400" b="1" u="none" strike="noStrike" kern="1200" dirty="0" smtClean="0">
                          <a:solidFill>
                            <a:schemeClr val="lt1"/>
                          </a:solidFill>
                          <a:effectLst/>
                          <a:latin typeface="+mn-lt"/>
                          <a:ea typeface="+mn-ea"/>
                          <a:cs typeface="+mn-cs"/>
                          <a:hlinkClick r:id="rId3"/>
                        </a:rPr>
                        <a:t>Varangyfélék</a:t>
                      </a:r>
                      <a:br>
                        <a:rPr lang="hu-HU" sz="1400" b="1" u="none" strike="noStrike" kern="1200" dirty="0" smtClean="0">
                          <a:solidFill>
                            <a:schemeClr val="lt1"/>
                          </a:solidFill>
                          <a:effectLst/>
                          <a:latin typeface="+mn-lt"/>
                          <a:ea typeface="+mn-ea"/>
                          <a:cs typeface="+mn-cs"/>
                          <a:hlinkClick r:id="rId3"/>
                        </a:rPr>
                      </a:br>
                      <a:r>
                        <a:rPr lang="hu-HU" sz="1400" b="1" i="1" u="none" strike="noStrike" kern="1200" dirty="0" smtClean="0">
                          <a:solidFill>
                            <a:schemeClr val="lt1"/>
                          </a:solidFill>
                          <a:effectLst/>
                          <a:latin typeface="+mn-lt"/>
                          <a:ea typeface="+mn-ea"/>
                          <a:cs typeface="+mn-cs"/>
                          <a:hlinkClick r:id="rId3"/>
                        </a:rPr>
                        <a:t>(</a:t>
                      </a:r>
                      <a:r>
                        <a:rPr lang="hu-HU" sz="1400" b="1" i="1" u="none" strike="noStrike" kern="1200" dirty="0" err="1" smtClean="0">
                          <a:solidFill>
                            <a:schemeClr val="lt1"/>
                          </a:solidFill>
                          <a:effectLst/>
                          <a:latin typeface="+mn-lt"/>
                          <a:ea typeface="+mn-ea"/>
                          <a:cs typeface="+mn-cs"/>
                          <a:hlinkClick r:id="rId3"/>
                        </a:rPr>
                        <a:t>Bufonidae</a:t>
                      </a:r>
                      <a:r>
                        <a:rPr lang="hu-HU" sz="1400" b="1" i="1" u="none" strike="noStrike" kern="1200" dirty="0" smtClean="0">
                          <a:solidFill>
                            <a:schemeClr val="lt1"/>
                          </a:solidFill>
                          <a:effectLst/>
                          <a:latin typeface="+mn-lt"/>
                          <a:ea typeface="+mn-ea"/>
                          <a:cs typeface="+mn-cs"/>
                          <a:hlinkClick r:id="rId3"/>
                        </a:rPr>
                        <a:t>)</a:t>
                      </a:r>
                      <a:r>
                        <a:rPr lang="hu-HU" sz="1400" b="1" u="none" strike="noStrike" kern="1200" dirty="0" smtClean="0">
                          <a:solidFill>
                            <a:schemeClr val="lt1"/>
                          </a:solidFill>
                          <a:effectLst/>
                          <a:latin typeface="+mn-lt"/>
                          <a:ea typeface="+mn-ea"/>
                          <a:cs typeface="+mn-cs"/>
                          <a:hlinkClick r:id="rId3"/>
                        </a:rPr>
                        <a:t> </a:t>
                      </a:r>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Hazai jogi védettség</a:t>
                      </a:r>
                      <a:r>
                        <a:rPr lang="hu-HU" sz="1400" dirty="0" smtClean="0">
                          <a:effectLst/>
                        </a:rPr>
                        <a:t/>
                      </a:r>
                      <a:br>
                        <a:rPr lang="hu-HU" sz="1400" dirty="0" smtClean="0">
                          <a:effectLst/>
                        </a:rPr>
                      </a:br>
                      <a:r>
                        <a:rPr lang="hu-HU" sz="1400" b="1" dirty="0" smtClean="0">
                          <a:solidFill>
                            <a:schemeClr val="tx2">
                              <a:lumMod val="50000"/>
                            </a:schemeClr>
                          </a:solidFill>
                          <a:effectLst/>
                        </a:rPr>
                        <a:t>Védett faj</a:t>
                      </a:r>
                      <a:endParaRPr lang="hu-HU" sz="1400" dirty="0" smtClean="0">
                        <a:solidFill>
                          <a:schemeClr val="tx2">
                            <a:lumMod val="50000"/>
                          </a:schemeClr>
                        </a:solidFill>
                        <a:effectLst/>
                      </a:endParaRPr>
                    </a:p>
                    <a:p>
                      <a:endParaRPr lang="hu-HU" sz="1400" dirty="0"/>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Természetvédelmi értéke</a:t>
                      </a:r>
                      <a:r>
                        <a:rPr lang="hu-HU" sz="1400" dirty="0" smtClean="0">
                          <a:effectLst/>
                        </a:rPr>
                        <a:t/>
                      </a:r>
                      <a:br>
                        <a:rPr lang="hu-HU" sz="1400" dirty="0" smtClean="0">
                          <a:effectLst/>
                        </a:rPr>
                      </a:br>
                      <a:r>
                        <a:rPr lang="hu-HU" sz="1400" dirty="0" smtClean="0">
                          <a:solidFill>
                            <a:schemeClr val="tx2">
                              <a:lumMod val="50000"/>
                            </a:schemeClr>
                          </a:solidFill>
                          <a:effectLst/>
                        </a:rPr>
                        <a:t>2.000Ft</a:t>
                      </a:r>
                      <a:endParaRPr lang="hu-HU" sz="1400" dirty="0">
                        <a:solidFill>
                          <a:schemeClr val="tx2">
                            <a:lumMod val="50000"/>
                          </a:schemeClr>
                        </a:solidFill>
                      </a:endParaRPr>
                    </a:p>
                  </a:txBody>
                  <a:tcPr>
                    <a:solidFill>
                      <a:srgbClr val="92D050"/>
                    </a:solidFill>
                  </a:tcPr>
                </a:tc>
              </a:tr>
            </a:tbl>
          </a:graphicData>
        </a:graphic>
      </p:graphicFrame>
      <p:sp>
        <p:nvSpPr>
          <p:cNvPr id="6" name="Szövegdoboz 5"/>
          <p:cNvSpPr txBox="1"/>
          <p:nvPr/>
        </p:nvSpPr>
        <p:spPr>
          <a:xfrm>
            <a:off x="165718" y="2113991"/>
            <a:ext cx="4176464" cy="4278094"/>
          </a:xfrm>
          <a:prstGeom prst="rect">
            <a:avLst/>
          </a:prstGeom>
          <a:noFill/>
        </p:spPr>
        <p:txBody>
          <a:bodyPr wrap="square" rtlCol="0">
            <a:spAutoFit/>
          </a:bodyPr>
          <a:lstStyle/>
          <a:p>
            <a:r>
              <a:rPr lang="hu-HU" sz="1600" b="1" dirty="0" smtClean="0"/>
              <a:t>A ZÖLD VARANGY</a:t>
            </a:r>
            <a:r>
              <a:rPr lang="hu-HU" sz="1600" dirty="0" smtClean="0"/>
              <a:t> kisebb, mint a barna varangy, a kifejlett állatok hossza nem éri el a 10 cm-t. A zöld varangy bőre kevésbé szemölcsös. Hátoldalán világos, szürkés alapon (esetenként vékony, fekete csíkkal szegett) sötétzöld foltok láthatók, amelyeket piros pontok tarkíthatnak. A </a:t>
            </a:r>
            <a:r>
              <a:rPr lang="hu-HU" sz="1600" dirty="0" err="1" smtClean="0"/>
              <a:t>hasoldal</a:t>
            </a:r>
            <a:r>
              <a:rPr lang="hu-HU" sz="1600" dirty="0" smtClean="0"/>
              <a:t> világos, fehéres, szürke márványozott mintával. A lábujjakon egyesével helyezkednek el az ízületi gumók. Párzási időszakban a hímek mellső lábainak harmadik ujján szürkésfeketés párzási duzzanat látható (ez segíti a nőstényekbe való kapaszkodást). A két nem elkülönítését a hímek torkán lévő hanghólyag is segíti.</a:t>
            </a:r>
            <a:endParaRPr lang="hu-HU" sz="1500" b="1" dirty="0"/>
          </a:p>
        </p:txBody>
      </p:sp>
      <p:pic>
        <p:nvPicPr>
          <p:cNvPr id="39938" name="Picture 2" descr="http://herpterkep.mme.hu/images/image.php/IMG_1325_resize.jpg?width=520&amp;height=240&amp;image=/images/IMG_1325_resiz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2348880"/>
            <a:ext cx="4541282" cy="302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19055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4787371" cy="3590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églalap 1"/>
          <p:cNvSpPr/>
          <p:nvPr/>
        </p:nvSpPr>
        <p:spPr>
          <a:xfrm>
            <a:off x="5148064" y="1245240"/>
            <a:ext cx="3888432" cy="738664"/>
          </a:xfrm>
          <a:prstGeom prst="rect">
            <a:avLst/>
          </a:prstGeom>
        </p:spPr>
        <p:txBody>
          <a:bodyPr wrap="square">
            <a:spAutoFit/>
          </a:bodyPr>
          <a:lstStyle/>
          <a:p>
            <a:r>
              <a:rPr lang="hu-HU" sz="1400" b="1" dirty="0" smtClean="0"/>
              <a:t>Zöld varangy mintázata </a:t>
            </a:r>
          </a:p>
          <a:p>
            <a:r>
              <a:rPr lang="hu-HU" sz="1400" dirty="0" smtClean="0"/>
              <a:t>Terepszínű mintája jól álcázza hatalmas fültőmirigyeit.</a:t>
            </a:r>
            <a:endParaRPr lang="hu-HU" sz="1400" dirty="0"/>
          </a:p>
        </p:txBody>
      </p:sp>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42" y="3866931"/>
            <a:ext cx="4268712" cy="2991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églalap 2"/>
          <p:cNvSpPr/>
          <p:nvPr/>
        </p:nvSpPr>
        <p:spPr>
          <a:xfrm>
            <a:off x="5000960" y="4653136"/>
            <a:ext cx="3510136" cy="954107"/>
          </a:xfrm>
          <a:prstGeom prst="rect">
            <a:avLst/>
          </a:prstGeom>
        </p:spPr>
        <p:txBody>
          <a:bodyPr wrap="square">
            <a:spAutoFit/>
          </a:bodyPr>
          <a:lstStyle/>
          <a:p>
            <a:r>
              <a:rPr lang="hu-HU" sz="1400" b="1" dirty="0" smtClean="0"/>
              <a:t>Zöld varangy élőhelyén </a:t>
            </a:r>
          </a:p>
          <a:p>
            <a:r>
              <a:rPr lang="hu-HU" sz="1400" dirty="0" smtClean="0"/>
              <a:t>Szinte teljesen kerti állat lett belőle, gyakorta bukkan fel településeinken, főképp a laza talajú kertekben. </a:t>
            </a:r>
            <a:endParaRPr lang="hu-HU" sz="1400" dirty="0"/>
          </a:p>
        </p:txBody>
      </p:sp>
    </p:spTree>
    <p:extLst>
      <p:ext uri="{BB962C8B-B14F-4D97-AF65-F5344CB8AC3E}">
        <p14:creationId xmlns:p14="http://schemas.microsoft.com/office/powerpoint/2010/main" val="302724677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herpterkep.mme.hu/images/14_Losinj_105_by_GeczyCsaba_resiz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4869227" cy="365192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5364088" y="1412776"/>
            <a:ext cx="3294112" cy="738664"/>
          </a:xfrm>
          <a:prstGeom prst="rect">
            <a:avLst/>
          </a:prstGeom>
        </p:spPr>
        <p:txBody>
          <a:bodyPr wrap="square">
            <a:spAutoFit/>
          </a:bodyPr>
          <a:lstStyle/>
          <a:p>
            <a:r>
              <a:rPr lang="hu-HU" sz="1400" b="1" dirty="0" smtClean="0"/>
              <a:t>Zöld varangyok </a:t>
            </a:r>
            <a:r>
              <a:rPr lang="hu-HU" sz="1400" b="1" dirty="0" err="1" smtClean="0"/>
              <a:t>amplexusban</a:t>
            </a:r>
            <a:r>
              <a:rPr lang="hu-HU" sz="1400" b="1" dirty="0" smtClean="0"/>
              <a:t> </a:t>
            </a:r>
          </a:p>
          <a:p>
            <a:r>
              <a:rPr lang="hu-HU" sz="1400" dirty="0" smtClean="0"/>
              <a:t>Párzáskor a hím a hóna alatt öleli át a nőstényt. </a:t>
            </a:r>
            <a:endParaRPr lang="hu-HU" sz="1400" dirty="0"/>
          </a:p>
        </p:txBody>
      </p:sp>
      <p:pic>
        <p:nvPicPr>
          <p:cNvPr id="41988" name="Picture 4" descr="http://herpterkep.mme.hu/images/Zoldvarangy_x5___Racos___260507_resiz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1816" y="3789040"/>
            <a:ext cx="3456384" cy="2592288"/>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328125" y="4725144"/>
            <a:ext cx="4572000" cy="954107"/>
          </a:xfrm>
          <a:prstGeom prst="rect">
            <a:avLst/>
          </a:prstGeom>
        </p:spPr>
        <p:txBody>
          <a:bodyPr>
            <a:spAutoFit/>
          </a:bodyPr>
          <a:lstStyle/>
          <a:p>
            <a:r>
              <a:rPr lang="hu-HU" sz="1400" b="1" dirty="0" smtClean="0"/>
              <a:t>Zöld varangy ebihalak</a:t>
            </a:r>
          </a:p>
          <a:p>
            <a:r>
              <a:rPr lang="hu-HU" sz="1400" dirty="0" smtClean="0"/>
              <a:t>Az átalakulás utolsó stádiumában levő ebihalakon jól látszik a négy kifejlett végtag, de még farkuk nem fejlődött vissza.</a:t>
            </a:r>
            <a:endParaRPr lang="hu-HU" sz="1400" dirty="0"/>
          </a:p>
        </p:txBody>
      </p:sp>
    </p:spTree>
    <p:extLst>
      <p:ext uri="{BB962C8B-B14F-4D97-AF65-F5344CB8AC3E}">
        <p14:creationId xmlns:p14="http://schemas.microsoft.com/office/powerpoint/2010/main" val="18291314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herpterkep.mme.hu/images/Zoldvarangy_P1280422_resiz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88640"/>
            <a:ext cx="3288365" cy="432048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5940152" y="5085184"/>
            <a:ext cx="2502024" cy="523220"/>
          </a:xfrm>
          <a:prstGeom prst="rect">
            <a:avLst/>
          </a:prstGeom>
        </p:spPr>
        <p:txBody>
          <a:bodyPr wrap="square">
            <a:spAutoFit/>
          </a:bodyPr>
          <a:lstStyle/>
          <a:p>
            <a:r>
              <a:rPr lang="hu-HU" sz="1400" b="1" dirty="0" smtClean="0"/>
              <a:t>Zöld varangy petefüzérei</a:t>
            </a:r>
          </a:p>
          <a:p>
            <a:r>
              <a:rPr lang="hu-HU" sz="1400" dirty="0" smtClean="0"/>
              <a:t>Petéit füzérekben rakja.</a:t>
            </a:r>
            <a:endParaRPr lang="hu-HU" sz="1400" dirty="0"/>
          </a:p>
        </p:txBody>
      </p:sp>
      <p:pic>
        <p:nvPicPr>
          <p:cNvPr id="43012" name="Picture 4" descr="http://herpterkep.mme.hu/images/B_viridis_Babocs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8170"/>
            <a:ext cx="5518449" cy="3790950"/>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473224" y="5229200"/>
            <a:ext cx="4572000" cy="523220"/>
          </a:xfrm>
          <a:prstGeom prst="rect">
            <a:avLst/>
          </a:prstGeom>
        </p:spPr>
        <p:txBody>
          <a:bodyPr>
            <a:spAutoFit/>
          </a:bodyPr>
          <a:lstStyle/>
          <a:p>
            <a:r>
              <a:rPr lang="hu-HU" sz="1400" b="1" dirty="0" smtClean="0"/>
              <a:t>Zöld varangy hasa </a:t>
            </a:r>
          </a:p>
          <a:p>
            <a:r>
              <a:rPr lang="hu-HU" sz="1400" dirty="0" smtClean="0"/>
              <a:t>Hasa szinte teljesen fehér, mintázat nincs rajta. </a:t>
            </a:r>
            <a:endParaRPr lang="hu-HU" sz="1400" dirty="0"/>
          </a:p>
        </p:txBody>
      </p:sp>
    </p:spTree>
    <p:extLst>
      <p:ext uri="{BB962C8B-B14F-4D97-AF65-F5344CB8AC3E}">
        <p14:creationId xmlns:p14="http://schemas.microsoft.com/office/powerpoint/2010/main" val="393629389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5718" y="188640"/>
            <a:ext cx="6248400" cy="414113"/>
          </a:xfrm>
        </p:spPr>
        <p:txBody>
          <a:bodyPr/>
          <a:lstStyle/>
          <a:p>
            <a:r>
              <a:rPr lang="hu-HU" sz="2000" dirty="0" smtClean="0">
                <a:effectLst/>
              </a:rPr>
              <a:t/>
            </a:r>
            <a:br>
              <a:rPr lang="hu-HU" sz="2000" dirty="0" smtClean="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smtClean="0">
                <a:effectLst/>
              </a:rPr>
              <a:t> </a:t>
            </a: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Zöld </a:t>
            </a:r>
            <a:r>
              <a:rPr lang="hu-HU" sz="2000" dirty="0" smtClean="0">
                <a:effectLst/>
              </a:rPr>
              <a:t>levelibéka (</a:t>
            </a:r>
            <a:r>
              <a:rPr lang="hu-HU" sz="2000" i="1" dirty="0" err="1" smtClean="0">
                <a:effectLst/>
              </a:rPr>
              <a:t>Hyla</a:t>
            </a:r>
            <a:r>
              <a:rPr lang="hu-HU" sz="2000" i="1" dirty="0" smtClean="0">
                <a:effectLst/>
              </a:rPr>
              <a:t> </a:t>
            </a:r>
            <a:r>
              <a:rPr lang="hu-HU" sz="2000" i="1" dirty="0" err="1" smtClean="0">
                <a:effectLst/>
              </a:rPr>
              <a:t>arborea</a:t>
            </a:r>
            <a:r>
              <a:rPr lang="hu-HU" sz="2000" i="1" dirty="0" smtClean="0">
                <a:effectLst/>
              </a:rPr>
              <a:t>)</a:t>
            </a:r>
            <a:r>
              <a:rPr lang="hu-HU" sz="2000" dirty="0" smtClean="0">
                <a:effectLst/>
              </a:rPr>
              <a:t> </a:t>
            </a:r>
            <a:endParaRPr lang="hu-HU" sz="2000" dirty="0">
              <a:effectLst/>
            </a:endParaRPr>
          </a:p>
        </p:txBody>
      </p:sp>
      <p:graphicFrame>
        <p:nvGraphicFramePr>
          <p:cNvPr id="5" name="Táblázat 4"/>
          <p:cNvGraphicFramePr>
            <a:graphicFrameLocks noGrp="1"/>
          </p:cNvGraphicFramePr>
          <p:nvPr>
            <p:extLst>
              <p:ext uri="{D42A27DB-BD31-4B8C-83A1-F6EECF244321}">
                <p14:modId xmlns:p14="http://schemas.microsoft.com/office/powerpoint/2010/main" val="887825134"/>
              </p:ext>
            </p:extLst>
          </p:nvPr>
        </p:nvGraphicFramePr>
        <p:xfrm>
          <a:off x="251520" y="692696"/>
          <a:ext cx="8496944" cy="1158240"/>
        </p:xfrm>
        <a:graphic>
          <a:graphicData uri="http://schemas.openxmlformats.org/drawingml/2006/table">
            <a:tbl>
              <a:tblPr firstRow="1" bandRow="1">
                <a:tableStyleId>{5C22544A-7EE6-4342-B048-85BDC9FD1C3A}</a:tableStyleId>
              </a:tblPr>
              <a:tblGrid>
                <a:gridCol w="1630017"/>
                <a:gridCol w="1630017"/>
                <a:gridCol w="1852534"/>
                <a:gridCol w="1407500"/>
                <a:gridCol w="1976876"/>
              </a:tblGrid>
              <a:tr h="1014224">
                <a:tc>
                  <a:txBody>
                    <a:bodyPr/>
                    <a:lstStyle/>
                    <a:p>
                      <a:r>
                        <a:rPr lang="hu-HU" sz="1400" b="1" dirty="0" smtClean="0">
                          <a:solidFill>
                            <a:schemeClr val="bg1"/>
                          </a:solidFill>
                          <a:effectLst/>
                        </a:rPr>
                        <a:t>Osztály</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rPr>
                        <a:t>Kétéltűek</a:t>
                      </a:r>
                      <a:br>
                        <a:rPr lang="hu-HU" sz="1400" b="1" dirty="0" smtClean="0">
                          <a:solidFill>
                            <a:schemeClr val="tx2">
                              <a:lumMod val="50000"/>
                            </a:schemeClr>
                          </a:solidFill>
                        </a:rPr>
                      </a:br>
                      <a:r>
                        <a:rPr lang="hu-HU" sz="1400" b="1" i="1" dirty="0" smtClean="0">
                          <a:solidFill>
                            <a:schemeClr val="tx2">
                              <a:lumMod val="50000"/>
                            </a:schemeClr>
                          </a:solidFill>
                        </a:rPr>
                        <a:t>(</a:t>
                      </a:r>
                      <a:r>
                        <a:rPr lang="hu-HU" sz="1400" b="1" i="1" dirty="0" err="1" smtClean="0">
                          <a:solidFill>
                            <a:schemeClr val="tx2">
                              <a:lumMod val="50000"/>
                            </a:schemeClr>
                          </a:solidFill>
                        </a:rPr>
                        <a:t>Amphibia</a:t>
                      </a:r>
                      <a:r>
                        <a:rPr lang="hu-HU" sz="1400" b="1" i="1" dirty="0" smtClean="0">
                          <a:solidFill>
                            <a:schemeClr val="tx2">
                              <a:lumMod val="50000"/>
                            </a:schemeClr>
                          </a:solidFill>
                        </a:rPr>
                        <a:t>)</a:t>
                      </a:r>
                      <a:endParaRPr lang="hu-HU" sz="1400" dirty="0">
                        <a:solidFill>
                          <a:schemeClr val="tx2">
                            <a:lumMod val="50000"/>
                          </a:schemeClr>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Rend</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hlinkClick r:id="rId2"/>
                        </a:rPr>
                        <a:t>Farkatlan Kétéltűek</a:t>
                      </a:r>
                      <a:br>
                        <a:rPr lang="hu-HU" sz="1400" b="1" dirty="0" smtClean="0">
                          <a:solidFill>
                            <a:schemeClr val="tx2">
                              <a:lumMod val="50000"/>
                            </a:schemeClr>
                          </a:solidFill>
                          <a:hlinkClick r:id="rId2"/>
                        </a:rPr>
                      </a:br>
                      <a:r>
                        <a:rPr lang="hu-HU" sz="1400" b="1" i="1" dirty="0" smtClean="0">
                          <a:solidFill>
                            <a:schemeClr val="tx2">
                              <a:lumMod val="50000"/>
                            </a:schemeClr>
                          </a:solidFill>
                          <a:hlinkClick r:id="rId2"/>
                        </a:rPr>
                        <a:t>(</a:t>
                      </a:r>
                      <a:r>
                        <a:rPr lang="hu-HU" sz="1400" b="1" i="1" dirty="0" err="1" smtClean="0">
                          <a:solidFill>
                            <a:schemeClr val="tx2">
                              <a:lumMod val="50000"/>
                            </a:schemeClr>
                          </a:solidFill>
                        </a:rPr>
                        <a:t>Anura</a:t>
                      </a:r>
                      <a:r>
                        <a:rPr lang="hu-HU" sz="1400" b="1" i="1" dirty="0" smtClean="0">
                          <a:solidFill>
                            <a:schemeClr val="tx2">
                              <a:lumMod val="50000"/>
                            </a:schemeClr>
                          </a:solidFill>
                        </a:rPr>
                        <a:t>)</a:t>
                      </a:r>
                      <a:endParaRPr lang="hu-HU" sz="1400" dirty="0" smtClean="0">
                        <a:solidFill>
                          <a:schemeClr val="tx2">
                            <a:lumMod val="50000"/>
                          </a:schemeClr>
                        </a:solidFill>
                        <a:effectLst/>
                      </a:endParaRPr>
                    </a:p>
                    <a:p>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Család</a:t>
                      </a:r>
                      <a:r>
                        <a:rPr lang="hu-HU" sz="1400" dirty="0" smtClean="0">
                          <a:solidFill>
                            <a:schemeClr val="bg1"/>
                          </a:solidFill>
                          <a:effectLst/>
                        </a:rPr>
                        <a:t/>
                      </a:r>
                      <a:br>
                        <a:rPr lang="hu-HU" sz="1400" dirty="0" smtClean="0">
                          <a:solidFill>
                            <a:schemeClr val="bg1"/>
                          </a:solidFill>
                          <a:effectLst/>
                        </a:rPr>
                      </a:br>
                      <a:r>
                        <a:rPr lang="hu-HU" sz="1400" b="1" u="none" strike="noStrike" kern="1200" dirty="0" smtClean="0">
                          <a:solidFill>
                            <a:schemeClr val="lt1"/>
                          </a:solidFill>
                          <a:effectLst/>
                          <a:latin typeface="+mn-lt"/>
                          <a:ea typeface="+mn-ea"/>
                          <a:cs typeface="+mn-cs"/>
                          <a:hlinkClick r:id="rId3"/>
                        </a:rPr>
                        <a:t>Levelibéka-félék</a:t>
                      </a:r>
                      <a:br>
                        <a:rPr lang="hu-HU" sz="1400" b="1" u="none" strike="noStrike" kern="1200" dirty="0" smtClean="0">
                          <a:solidFill>
                            <a:schemeClr val="lt1"/>
                          </a:solidFill>
                          <a:effectLst/>
                          <a:latin typeface="+mn-lt"/>
                          <a:ea typeface="+mn-ea"/>
                          <a:cs typeface="+mn-cs"/>
                          <a:hlinkClick r:id="rId3"/>
                        </a:rPr>
                      </a:br>
                      <a:r>
                        <a:rPr lang="hu-HU" sz="1400" b="1" i="1" u="none" strike="noStrike" kern="1200" dirty="0" smtClean="0">
                          <a:solidFill>
                            <a:schemeClr val="lt1"/>
                          </a:solidFill>
                          <a:effectLst/>
                          <a:latin typeface="+mn-lt"/>
                          <a:ea typeface="+mn-ea"/>
                          <a:cs typeface="+mn-cs"/>
                          <a:hlinkClick r:id="rId3"/>
                        </a:rPr>
                        <a:t>(</a:t>
                      </a:r>
                      <a:r>
                        <a:rPr lang="hu-HU" sz="1400" b="1" i="1" u="none" strike="noStrike" kern="1200" dirty="0" err="1" smtClean="0">
                          <a:solidFill>
                            <a:schemeClr val="lt1"/>
                          </a:solidFill>
                          <a:effectLst/>
                          <a:latin typeface="+mn-lt"/>
                          <a:ea typeface="+mn-ea"/>
                          <a:cs typeface="+mn-cs"/>
                          <a:hlinkClick r:id="rId3"/>
                        </a:rPr>
                        <a:t>Hylidae</a:t>
                      </a:r>
                      <a:r>
                        <a:rPr lang="hu-HU" sz="1400" b="1" i="1" u="none" strike="noStrike" kern="1200" dirty="0" smtClean="0">
                          <a:solidFill>
                            <a:schemeClr val="lt1"/>
                          </a:solidFill>
                          <a:effectLst/>
                          <a:latin typeface="+mn-lt"/>
                          <a:ea typeface="+mn-ea"/>
                          <a:cs typeface="+mn-cs"/>
                          <a:hlinkClick r:id="rId3"/>
                        </a:rPr>
                        <a:t>)</a:t>
                      </a:r>
                      <a:r>
                        <a:rPr lang="hu-HU" sz="1400" b="1" u="none" strike="noStrike" kern="1200" dirty="0" smtClean="0">
                          <a:solidFill>
                            <a:schemeClr val="lt1"/>
                          </a:solidFill>
                          <a:effectLst/>
                          <a:latin typeface="+mn-lt"/>
                          <a:ea typeface="+mn-ea"/>
                          <a:cs typeface="+mn-cs"/>
                          <a:hlinkClick r:id="rId3"/>
                        </a:rPr>
                        <a:t> </a:t>
                      </a:r>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Hazai jogi védettség</a:t>
                      </a:r>
                      <a:r>
                        <a:rPr lang="hu-HU" sz="1400" dirty="0" smtClean="0">
                          <a:effectLst/>
                        </a:rPr>
                        <a:t/>
                      </a:r>
                      <a:br>
                        <a:rPr lang="hu-HU" sz="1400" dirty="0" smtClean="0">
                          <a:effectLst/>
                        </a:rPr>
                      </a:br>
                      <a:r>
                        <a:rPr lang="hu-HU" sz="1400" b="1" dirty="0" smtClean="0">
                          <a:solidFill>
                            <a:schemeClr val="tx2">
                              <a:lumMod val="50000"/>
                            </a:schemeClr>
                          </a:solidFill>
                          <a:effectLst/>
                        </a:rPr>
                        <a:t>Védett faj</a:t>
                      </a:r>
                      <a:endParaRPr lang="hu-HU" sz="1400" dirty="0" smtClean="0">
                        <a:solidFill>
                          <a:schemeClr val="tx2">
                            <a:lumMod val="50000"/>
                          </a:schemeClr>
                        </a:solidFill>
                        <a:effectLst/>
                      </a:endParaRPr>
                    </a:p>
                    <a:p>
                      <a:endParaRPr lang="hu-HU" sz="1400" dirty="0"/>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Természetvédelmi értéke</a:t>
                      </a:r>
                      <a:r>
                        <a:rPr lang="hu-HU" sz="1400" dirty="0" smtClean="0">
                          <a:effectLst/>
                        </a:rPr>
                        <a:t/>
                      </a:r>
                      <a:br>
                        <a:rPr lang="hu-HU" sz="1400" dirty="0" smtClean="0">
                          <a:effectLst/>
                        </a:rPr>
                      </a:br>
                      <a:r>
                        <a:rPr lang="hu-HU" sz="1400" dirty="0" smtClean="0">
                          <a:solidFill>
                            <a:schemeClr val="tx2">
                              <a:lumMod val="50000"/>
                            </a:schemeClr>
                          </a:solidFill>
                          <a:effectLst/>
                        </a:rPr>
                        <a:t>2.000Ft</a:t>
                      </a:r>
                      <a:endParaRPr lang="hu-HU" sz="1400" dirty="0">
                        <a:solidFill>
                          <a:schemeClr val="tx2">
                            <a:lumMod val="50000"/>
                          </a:schemeClr>
                        </a:solidFill>
                      </a:endParaRPr>
                    </a:p>
                  </a:txBody>
                  <a:tcPr>
                    <a:solidFill>
                      <a:srgbClr val="92D050"/>
                    </a:solidFill>
                  </a:tcPr>
                </a:tc>
              </a:tr>
            </a:tbl>
          </a:graphicData>
        </a:graphic>
      </p:graphicFrame>
      <p:sp>
        <p:nvSpPr>
          <p:cNvPr id="6" name="Szövegdoboz 5"/>
          <p:cNvSpPr txBox="1"/>
          <p:nvPr/>
        </p:nvSpPr>
        <p:spPr>
          <a:xfrm>
            <a:off x="165718" y="2113991"/>
            <a:ext cx="4176464" cy="4708981"/>
          </a:xfrm>
          <a:prstGeom prst="rect">
            <a:avLst/>
          </a:prstGeom>
          <a:noFill/>
        </p:spPr>
        <p:txBody>
          <a:bodyPr wrap="square" rtlCol="0">
            <a:spAutoFit/>
          </a:bodyPr>
          <a:lstStyle/>
          <a:p>
            <a:r>
              <a:rPr lang="hu-HU" sz="1500" b="1" dirty="0" smtClean="0"/>
              <a:t>A ZÖLD LEVELIBÉKA</a:t>
            </a:r>
            <a:r>
              <a:rPr lang="hu-HU" sz="1500" dirty="0" smtClean="0"/>
              <a:t> nagyjából 5 cm-re nő meg. Kerek dobhártyája jól látható. A bőre sima és fényes, csak a </a:t>
            </a:r>
            <a:r>
              <a:rPr lang="hu-HU" sz="1500" dirty="0" err="1" smtClean="0"/>
              <a:t>hasoldal</a:t>
            </a:r>
            <a:r>
              <a:rPr lang="hu-HU" sz="1500" dirty="0" smtClean="0"/>
              <a:t> szemölcsös. A hímek torokbőre redőzött és a színe sötétsárgás vagy barnás, ez az ún. hanghólyag, mely felfújt állapotban akár testnagyságú is lehet. A nőstény torka egészen világos, megegyezik a has színével és nem redőzött, hanghólyagja nincs. Végtagjai hosszúak, s az ujjak hegyén tapadókorongok vannak. A levelibéka színe változatos, leggyakrabban zöld, ami a környezettől vagy hangulattól függően szürkés vagy barnás árnyalatra változik. </a:t>
            </a:r>
          </a:p>
          <a:p>
            <a:r>
              <a:rPr lang="hu-HU" sz="1500" dirty="0" smtClean="0"/>
              <a:t>A </a:t>
            </a:r>
            <a:r>
              <a:rPr lang="hu-HU" sz="1500" dirty="0" err="1" smtClean="0"/>
              <a:t>hasoldal</a:t>
            </a:r>
            <a:r>
              <a:rPr lang="hu-HU" sz="1500" dirty="0" smtClean="0"/>
              <a:t> sárgásfehér, szemölcsökkel tarkítva. A hátoldalon a bőr sima. A szemtől a combjáig az oldalán sötét sáv húzódik. A hímek torokzacskója ráncos, sárgásbarna. A nőstényeknek nincs hanghólyagjuk, torkuk sima és világos.</a:t>
            </a:r>
            <a:endParaRPr lang="hu-HU" sz="1500" b="1" dirty="0"/>
          </a:p>
        </p:txBody>
      </p:sp>
      <p:pic>
        <p:nvPicPr>
          <p:cNvPr id="44034" name="Picture 2" descr="http://herpterkep.mme.hu/images/image.php/IMG_1564_crop_resize.jpg?width=520&amp;height=240&amp;image=/images/IMG_1564_crop_resiz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2348880"/>
            <a:ext cx="4544331" cy="3023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27537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herpterkep.mme.hu/images/Levelibeka_by_HalpernBal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518" y="188640"/>
            <a:ext cx="3600400" cy="270030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4139952" y="836712"/>
            <a:ext cx="4572000" cy="738664"/>
          </a:xfrm>
          <a:prstGeom prst="rect">
            <a:avLst/>
          </a:prstGeom>
        </p:spPr>
        <p:txBody>
          <a:bodyPr>
            <a:spAutoFit/>
          </a:bodyPr>
          <a:lstStyle/>
          <a:p>
            <a:r>
              <a:rPr lang="hu-HU" sz="1400" b="1" dirty="0" smtClean="0"/>
              <a:t>Zöld levelibéka </a:t>
            </a:r>
          </a:p>
          <a:p>
            <a:r>
              <a:rPr lang="hu-HU" sz="1400" dirty="0" smtClean="0"/>
              <a:t>A hímek hanghólyagja leengedett állapotban is narancsos, barnás színűvé teszi a torok tájékát. </a:t>
            </a:r>
            <a:endParaRPr lang="hu-HU" sz="1400" dirty="0"/>
          </a:p>
        </p:txBody>
      </p:sp>
      <p:pic>
        <p:nvPicPr>
          <p:cNvPr id="45060" name="Picture 4" descr="http://herpterkep.mme.hu/images/Levelibeka_P1210665_crop_resiz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8" y="3429000"/>
            <a:ext cx="3552395" cy="2664296"/>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4067944" y="4509120"/>
            <a:ext cx="4572000" cy="523220"/>
          </a:xfrm>
          <a:prstGeom prst="rect">
            <a:avLst/>
          </a:prstGeom>
        </p:spPr>
        <p:txBody>
          <a:bodyPr>
            <a:spAutoFit/>
          </a:bodyPr>
          <a:lstStyle/>
          <a:p>
            <a:r>
              <a:rPr lang="hu-HU" sz="1400" b="1" dirty="0" smtClean="0"/>
              <a:t>Zöld levelibéka ebihalai</a:t>
            </a:r>
          </a:p>
          <a:p>
            <a:r>
              <a:rPr lang="hu-HU" sz="1400" dirty="0" smtClean="0"/>
              <a:t>Képen jól látható a növekvő hátsó végtag.</a:t>
            </a:r>
            <a:endParaRPr lang="hu-HU" sz="1400" dirty="0"/>
          </a:p>
        </p:txBody>
      </p:sp>
    </p:spTree>
    <p:extLst>
      <p:ext uri="{BB962C8B-B14F-4D97-AF65-F5344CB8AC3E}">
        <p14:creationId xmlns:p14="http://schemas.microsoft.com/office/powerpoint/2010/main" val="32475935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herpterkep.mme.hu/images/IMG_88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943" y="188640"/>
            <a:ext cx="7550115" cy="504056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796943" y="5445224"/>
            <a:ext cx="7550115" cy="923330"/>
          </a:xfrm>
          <a:prstGeom prst="rect">
            <a:avLst/>
          </a:prstGeom>
        </p:spPr>
        <p:txBody>
          <a:bodyPr wrap="square">
            <a:spAutoFit/>
          </a:bodyPr>
          <a:lstStyle/>
          <a:p>
            <a:pPr algn="ctr"/>
            <a:r>
              <a:rPr lang="hu-HU" b="1" dirty="0" smtClean="0"/>
              <a:t>Zöld levelibéka négyféle színváltozata </a:t>
            </a:r>
          </a:p>
          <a:p>
            <a:pPr algn="ctr"/>
            <a:r>
              <a:rPr lang="hu-HU" dirty="0" smtClean="0"/>
              <a:t>Nevét meghazudtolva, szürkés és kékes árnyalatú egyedei is vannak. </a:t>
            </a:r>
            <a:endParaRPr lang="hu-HU" dirty="0"/>
          </a:p>
        </p:txBody>
      </p:sp>
    </p:spTree>
    <p:extLst>
      <p:ext uri="{BB962C8B-B14F-4D97-AF65-F5344CB8AC3E}">
        <p14:creationId xmlns:p14="http://schemas.microsoft.com/office/powerpoint/2010/main" val="93414611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http://herpterkep.mme.hu/images/IMG_20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3515464"/>
            <a:ext cx="3840427" cy="288032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5412093" y="1844824"/>
            <a:ext cx="3168352" cy="954107"/>
          </a:xfrm>
          <a:prstGeom prst="rect">
            <a:avLst/>
          </a:prstGeom>
        </p:spPr>
        <p:txBody>
          <a:bodyPr wrap="square">
            <a:spAutoFit/>
          </a:bodyPr>
          <a:lstStyle/>
          <a:p>
            <a:r>
              <a:rPr lang="hu-HU" sz="1400" b="1" dirty="0" smtClean="0"/>
              <a:t>Zöld levelibéka hím és nőstény </a:t>
            </a:r>
            <a:r>
              <a:rPr lang="hu-HU" sz="1400" b="1" dirty="0" err="1" smtClean="0"/>
              <a:t>amplexusban</a:t>
            </a:r>
            <a:r>
              <a:rPr lang="hu-HU" sz="1400" b="1" dirty="0" smtClean="0"/>
              <a:t> </a:t>
            </a:r>
          </a:p>
          <a:p>
            <a:r>
              <a:rPr lang="hu-HU" sz="1400" dirty="0" smtClean="0"/>
              <a:t>Párzáskor a hím a hona alatt öleli át a nőstényt. </a:t>
            </a:r>
            <a:endParaRPr lang="hu-HU" sz="1400" dirty="0"/>
          </a:p>
        </p:txBody>
      </p:sp>
      <p:pic>
        <p:nvPicPr>
          <p:cNvPr id="47110" name="Picture 6" descr="http://herpterkep.mme.hu/images/IMG_208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96336"/>
            <a:ext cx="4932597" cy="3699448"/>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251520" y="1160948"/>
            <a:ext cx="4572000" cy="523220"/>
          </a:xfrm>
          <a:prstGeom prst="rect">
            <a:avLst/>
          </a:prstGeom>
        </p:spPr>
        <p:txBody>
          <a:bodyPr>
            <a:spAutoFit/>
          </a:bodyPr>
          <a:lstStyle/>
          <a:p>
            <a:r>
              <a:rPr lang="hu-HU" sz="1400" b="1" dirty="0" smtClean="0"/>
              <a:t>Hím zöld levelibéka </a:t>
            </a:r>
          </a:p>
          <a:p>
            <a:r>
              <a:rPr lang="hu-HU" sz="1400" dirty="0" smtClean="0"/>
              <a:t>Egyetlen hanghólyagját hatalmasra tudja felfújni. </a:t>
            </a:r>
            <a:endParaRPr lang="hu-HU" sz="1400" dirty="0"/>
          </a:p>
        </p:txBody>
      </p:sp>
    </p:spTree>
    <p:extLst>
      <p:ext uri="{BB962C8B-B14F-4D97-AF65-F5344CB8AC3E}">
        <p14:creationId xmlns:p14="http://schemas.microsoft.com/office/powerpoint/2010/main" val="58887871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5718" y="188640"/>
            <a:ext cx="6248400" cy="414113"/>
          </a:xfrm>
        </p:spPr>
        <p:txBody>
          <a:bodyPr/>
          <a:lstStyle/>
          <a:p>
            <a:r>
              <a:rPr lang="hu-HU" sz="2000" dirty="0" smtClean="0">
                <a:effectLst/>
              </a:rPr>
              <a:t/>
            </a:r>
            <a:br>
              <a:rPr lang="hu-HU" sz="2000" dirty="0" smtClean="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smtClean="0">
                <a:effectLst/>
              </a:rPr>
              <a:t> </a:t>
            </a: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Erdei </a:t>
            </a:r>
            <a:r>
              <a:rPr lang="hu-HU" sz="2000" dirty="0" smtClean="0">
                <a:effectLst/>
              </a:rPr>
              <a:t>béka (</a:t>
            </a:r>
            <a:r>
              <a:rPr lang="hu-HU" sz="2000" i="1" dirty="0" err="1" smtClean="0">
                <a:effectLst/>
              </a:rPr>
              <a:t>Rana</a:t>
            </a:r>
            <a:r>
              <a:rPr lang="hu-HU" sz="2000" i="1" dirty="0" smtClean="0">
                <a:effectLst/>
              </a:rPr>
              <a:t> </a:t>
            </a:r>
            <a:r>
              <a:rPr lang="hu-HU" sz="2000" i="1" dirty="0" err="1" smtClean="0">
                <a:effectLst/>
              </a:rPr>
              <a:t>dalmatina</a:t>
            </a:r>
            <a:r>
              <a:rPr lang="hu-HU" sz="2000" i="1" dirty="0" smtClean="0">
                <a:effectLst/>
              </a:rPr>
              <a:t>)</a:t>
            </a:r>
            <a:r>
              <a:rPr lang="hu-HU" sz="2000" dirty="0" smtClean="0">
                <a:effectLst/>
              </a:rPr>
              <a:t> </a:t>
            </a:r>
            <a:endParaRPr lang="hu-HU" sz="2000" dirty="0">
              <a:effectLst/>
            </a:endParaRPr>
          </a:p>
        </p:txBody>
      </p:sp>
      <p:graphicFrame>
        <p:nvGraphicFramePr>
          <p:cNvPr id="5" name="Táblázat 4"/>
          <p:cNvGraphicFramePr>
            <a:graphicFrameLocks noGrp="1"/>
          </p:cNvGraphicFramePr>
          <p:nvPr>
            <p:extLst>
              <p:ext uri="{D42A27DB-BD31-4B8C-83A1-F6EECF244321}">
                <p14:modId xmlns:p14="http://schemas.microsoft.com/office/powerpoint/2010/main" val="938938915"/>
              </p:ext>
            </p:extLst>
          </p:nvPr>
        </p:nvGraphicFramePr>
        <p:xfrm>
          <a:off x="251520" y="692696"/>
          <a:ext cx="8496944" cy="1158240"/>
        </p:xfrm>
        <a:graphic>
          <a:graphicData uri="http://schemas.openxmlformats.org/drawingml/2006/table">
            <a:tbl>
              <a:tblPr firstRow="1" bandRow="1">
                <a:tableStyleId>{5C22544A-7EE6-4342-B048-85BDC9FD1C3A}</a:tableStyleId>
              </a:tblPr>
              <a:tblGrid>
                <a:gridCol w="1630017"/>
                <a:gridCol w="1630017"/>
                <a:gridCol w="1852534"/>
                <a:gridCol w="1407500"/>
                <a:gridCol w="1976876"/>
              </a:tblGrid>
              <a:tr h="1014224">
                <a:tc>
                  <a:txBody>
                    <a:bodyPr/>
                    <a:lstStyle/>
                    <a:p>
                      <a:r>
                        <a:rPr lang="hu-HU" sz="1400" b="1" dirty="0" smtClean="0">
                          <a:solidFill>
                            <a:schemeClr val="bg1"/>
                          </a:solidFill>
                          <a:effectLst/>
                        </a:rPr>
                        <a:t>Osztály</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rPr>
                        <a:t>Kétéltűek</a:t>
                      </a:r>
                      <a:br>
                        <a:rPr lang="hu-HU" sz="1400" b="1" dirty="0" smtClean="0">
                          <a:solidFill>
                            <a:schemeClr val="tx2">
                              <a:lumMod val="50000"/>
                            </a:schemeClr>
                          </a:solidFill>
                        </a:rPr>
                      </a:br>
                      <a:r>
                        <a:rPr lang="hu-HU" sz="1400" b="1" i="1" dirty="0" smtClean="0">
                          <a:solidFill>
                            <a:schemeClr val="tx2">
                              <a:lumMod val="50000"/>
                            </a:schemeClr>
                          </a:solidFill>
                        </a:rPr>
                        <a:t>(</a:t>
                      </a:r>
                      <a:r>
                        <a:rPr lang="hu-HU" sz="1400" b="1" i="1" dirty="0" err="1" smtClean="0">
                          <a:solidFill>
                            <a:schemeClr val="tx2">
                              <a:lumMod val="50000"/>
                            </a:schemeClr>
                          </a:solidFill>
                        </a:rPr>
                        <a:t>Amphibia</a:t>
                      </a:r>
                      <a:r>
                        <a:rPr lang="hu-HU" sz="1400" b="1" i="1" dirty="0" smtClean="0">
                          <a:solidFill>
                            <a:schemeClr val="tx2">
                              <a:lumMod val="50000"/>
                            </a:schemeClr>
                          </a:solidFill>
                        </a:rPr>
                        <a:t>)</a:t>
                      </a:r>
                      <a:endParaRPr lang="hu-HU" sz="1400" dirty="0">
                        <a:solidFill>
                          <a:schemeClr val="tx2">
                            <a:lumMod val="50000"/>
                          </a:schemeClr>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Rend</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hlinkClick r:id="rId2"/>
                        </a:rPr>
                        <a:t>Farkatlan Kétéltűek</a:t>
                      </a:r>
                      <a:br>
                        <a:rPr lang="hu-HU" sz="1400" b="1" dirty="0" smtClean="0">
                          <a:solidFill>
                            <a:schemeClr val="tx2">
                              <a:lumMod val="50000"/>
                            </a:schemeClr>
                          </a:solidFill>
                          <a:hlinkClick r:id="rId2"/>
                        </a:rPr>
                      </a:br>
                      <a:r>
                        <a:rPr lang="hu-HU" sz="1400" b="1" i="1" dirty="0" smtClean="0">
                          <a:solidFill>
                            <a:schemeClr val="tx2">
                              <a:lumMod val="50000"/>
                            </a:schemeClr>
                          </a:solidFill>
                          <a:hlinkClick r:id="rId2"/>
                        </a:rPr>
                        <a:t>(</a:t>
                      </a:r>
                      <a:r>
                        <a:rPr lang="hu-HU" sz="1400" b="1" i="1" dirty="0" err="1" smtClean="0">
                          <a:solidFill>
                            <a:schemeClr val="tx2">
                              <a:lumMod val="50000"/>
                            </a:schemeClr>
                          </a:solidFill>
                        </a:rPr>
                        <a:t>Anura</a:t>
                      </a:r>
                      <a:r>
                        <a:rPr lang="hu-HU" sz="1400" b="1" i="1" dirty="0" smtClean="0">
                          <a:solidFill>
                            <a:schemeClr val="tx2">
                              <a:lumMod val="50000"/>
                            </a:schemeClr>
                          </a:solidFill>
                        </a:rPr>
                        <a:t>)</a:t>
                      </a:r>
                      <a:endParaRPr lang="hu-HU" sz="1400" dirty="0" smtClean="0">
                        <a:solidFill>
                          <a:schemeClr val="tx2">
                            <a:lumMod val="50000"/>
                          </a:schemeClr>
                        </a:solidFill>
                        <a:effectLst/>
                      </a:endParaRPr>
                    </a:p>
                    <a:p>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Család</a:t>
                      </a:r>
                      <a:r>
                        <a:rPr lang="hu-HU" sz="1400" dirty="0" smtClean="0">
                          <a:solidFill>
                            <a:schemeClr val="bg1"/>
                          </a:solidFill>
                          <a:effectLst/>
                        </a:rPr>
                        <a:t/>
                      </a:r>
                      <a:br>
                        <a:rPr lang="hu-HU" sz="1400" dirty="0" smtClean="0">
                          <a:solidFill>
                            <a:schemeClr val="bg1"/>
                          </a:solidFill>
                          <a:effectLst/>
                        </a:rPr>
                      </a:br>
                      <a:r>
                        <a:rPr lang="hu-HU" sz="1400" b="1" u="none" strike="noStrike" kern="1200" dirty="0" smtClean="0">
                          <a:solidFill>
                            <a:schemeClr val="lt1"/>
                          </a:solidFill>
                          <a:effectLst/>
                          <a:latin typeface="+mn-lt"/>
                          <a:ea typeface="+mn-ea"/>
                          <a:cs typeface="+mn-cs"/>
                          <a:hlinkClick r:id="rId3"/>
                        </a:rPr>
                        <a:t>Valódibéka-félék</a:t>
                      </a:r>
                      <a:br>
                        <a:rPr lang="hu-HU" sz="1400" b="1" u="none" strike="noStrike" kern="1200" dirty="0" smtClean="0">
                          <a:solidFill>
                            <a:schemeClr val="lt1"/>
                          </a:solidFill>
                          <a:effectLst/>
                          <a:latin typeface="+mn-lt"/>
                          <a:ea typeface="+mn-ea"/>
                          <a:cs typeface="+mn-cs"/>
                          <a:hlinkClick r:id="rId3"/>
                        </a:rPr>
                      </a:br>
                      <a:r>
                        <a:rPr lang="hu-HU" sz="1400" b="1" i="1" u="none" strike="noStrike" kern="1200" dirty="0" smtClean="0">
                          <a:solidFill>
                            <a:schemeClr val="lt1"/>
                          </a:solidFill>
                          <a:effectLst/>
                          <a:latin typeface="+mn-lt"/>
                          <a:ea typeface="+mn-ea"/>
                          <a:cs typeface="+mn-cs"/>
                          <a:hlinkClick r:id="rId3"/>
                        </a:rPr>
                        <a:t>(</a:t>
                      </a:r>
                      <a:r>
                        <a:rPr lang="hu-HU" sz="1400" b="1" i="1" u="none" strike="noStrike" kern="1200" dirty="0" err="1" smtClean="0">
                          <a:solidFill>
                            <a:schemeClr val="lt1"/>
                          </a:solidFill>
                          <a:effectLst/>
                          <a:latin typeface="+mn-lt"/>
                          <a:ea typeface="+mn-ea"/>
                          <a:cs typeface="+mn-cs"/>
                          <a:hlinkClick r:id="rId3"/>
                        </a:rPr>
                        <a:t>Ranidae</a:t>
                      </a:r>
                      <a:r>
                        <a:rPr lang="hu-HU" sz="1400" b="1" i="1" u="none" strike="noStrike" kern="1200" dirty="0" smtClean="0">
                          <a:solidFill>
                            <a:schemeClr val="lt1"/>
                          </a:solidFill>
                          <a:effectLst/>
                          <a:latin typeface="+mn-lt"/>
                          <a:ea typeface="+mn-ea"/>
                          <a:cs typeface="+mn-cs"/>
                          <a:hlinkClick r:id="rId3"/>
                        </a:rPr>
                        <a:t>)</a:t>
                      </a:r>
                      <a:r>
                        <a:rPr lang="hu-HU" sz="1400" b="1" u="none" strike="noStrike" kern="1200" dirty="0" smtClean="0">
                          <a:solidFill>
                            <a:schemeClr val="lt1"/>
                          </a:solidFill>
                          <a:effectLst/>
                          <a:latin typeface="+mn-lt"/>
                          <a:ea typeface="+mn-ea"/>
                          <a:cs typeface="+mn-cs"/>
                          <a:hlinkClick r:id="rId3"/>
                        </a:rPr>
                        <a:t> </a:t>
                      </a:r>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Hazai jogi védettség</a:t>
                      </a:r>
                      <a:r>
                        <a:rPr lang="hu-HU" sz="1400" dirty="0" smtClean="0">
                          <a:effectLst/>
                        </a:rPr>
                        <a:t/>
                      </a:r>
                      <a:br>
                        <a:rPr lang="hu-HU" sz="1400" dirty="0" smtClean="0">
                          <a:effectLst/>
                        </a:rPr>
                      </a:br>
                      <a:r>
                        <a:rPr lang="hu-HU" sz="1400" b="1" dirty="0" smtClean="0">
                          <a:solidFill>
                            <a:schemeClr val="tx2">
                              <a:lumMod val="50000"/>
                            </a:schemeClr>
                          </a:solidFill>
                          <a:effectLst/>
                        </a:rPr>
                        <a:t>Védett faj</a:t>
                      </a:r>
                      <a:endParaRPr lang="hu-HU" sz="1400" dirty="0" smtClean="0">
                        <a:solidFill>
                          <a:schemeClr val="tx2">
                            <a:lumMod val="50000"/>
                          </a:schemeClr>
                        </a:solidFill>
                        <a:effectLst/>
                      </a:endParaRPr>
                    </a:p>
                    <a:p>
                      <a:endParaRPr lang="hu-HU" sz="1400" dirty="0"/>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Természetvédelmi értéke</a:t>
                      </a:r>
                      <a:r>
                        <a:rPr lang="hu-HU" sz="1400" dirty="0" smtClean="0">
                          <a:effectLst/>
                        </a:rPr>
                        <a:t/>
                      </a:r>
                      <a:br>
                        <a:rPr lang="hu-HU" sz="1400" dirty="0" smtClean="0">
                          <a:effectLst/>
                        </a:rPr>
                      </a:br>
                      <a:r>
                        <a:rPr lang="hu-HU" sz="1400" dirty="0" smtClean="0">
                          <a:solidFill>
                            <a:schemeClr val="tx2">
                              <a:lumMod val="50000"/>
                            </a:schemeClr>
                          </a:solidFill>
                          <a:effectLst/>
                        </a:rPr>
                        <a:t>2.000Ft</a:t>
                      </a:r>
                      <a:endParaRPr lang="hu-HU" sz="1400" dirty="0">
                        <a:solidFill>
                          <a:schemeClr val="tx2">
                            <a:lumMod val="50000"/>
                          </a:schemeClr>
                        </a:solidFill>
                      </a:endParaRPr>
                    </a:p>
                  </a:txBody>
                  <a:tcPr>
                    <a:solidFill>
                      <a:srgbClr val="92D050"/>
                    </a:solidFill>
                  </a:tcPr>
                </a:tc>
              </a:tr>
            </a:tbl>
          </a:graphicData>
        </a:graphic>
      </p:graphicFrame>
      <p:sp>
        <p:nvSpPr>
          <p:cNvPr id="6" name="Szövegdoboz 5"/>
          <p:cNvSpPr txBox="1"/>
          <p:nvPr/>
        </p:nvSpPr>
        <p:spPr>
          <a:xfrm>
            <a:off x="165718" y="2113991"/>
            <a:ext cx="4176464" cy="4478149"/>
          </a:xfrm>
          <a:prstGeom prst="rect">
            <a:avLst/>
          </a:prstGeom>
          <a:noFill/>
        </p:spPr>
        <p:txBody>
          <a:bodyPr wrap="square" rtlCol="0">
            <a:spAutoFit/>
          </a:bodyPr>
          <a:lstStyle/>
          <a:p>
            <a:r>
              <a:rPr lang="hu-HU" sz="1500" b="1" dirty="0" smtClean="0"/>
              <a:t>AZ ERDEI BÉKA</a:t>
            </a:r>
            <a:r>
              <a:rPr lang="hu-HU" sz="1500" dirty="0" smtClean="0"/>
              <a:t> közepes termetű, karcsú, feltűnően hosszú lábú béka. A nőstények jellemzően 6-8, a hímek 5-6 cm hosszúra nőnek meg. Orra sokkal hegyesebb, mint a gyepi békáé. Hosszú hátsó lábait előrehajtva a sarokízület jócskán az orr elé kerül. Hátának színe világosbarna vagy drapp, rajta előfordulhatnak kisebb sötét foltok vagy márványozás. Dobhártyája a gyepi békáénál kisebb, és közelebb helyezkedik el a szemhez. Hátsó lábain többnyire jól kivehető a kb. 10 sötét keresztsáv. </a:t>
            </a:r>
            <a:r>
              <a:rPr lang="hu-HU" sz="1500" dirty="0" err="1" smtClean="0"/>
              <a:t>Hasoldala</a:t>
            </a:r>
            <a:r>
              <a:rPr lang="hu-HU" sz="1500" dirty="0" smtClean="0"/>
              <a:t> fehéres, néha kissé rózsaszínes vagy sárgás beütéssel, a gyepi békával szemben egyszínű. A hát és a has színe között fokozatos az átmenet, az oldalakra szintén a szürkésbarnás, esetleg halványsárgás árnyalatok jellemzők.</a:t>
            </a:r>
            <a:endParaRPr lang="hu-HU" sz="1500" b="1" dirty="0"/>
          </a:p>
        </p:txBody>
      </p:sp>
      <p:pic>
        <p:nvPicPr>
          <p:cNvPr id="48130" name="Picture 2" descr="http://herpterkep.mme.hu/images/image.php/rana.jpg?width=520&amp;height=240&amp;image=/images/ra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8584" y="2276872"/>
            <a:ext cx="4715416" cy="353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13436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herpterkep.mme.hu/images/bkam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19" y="188640"/>
            <a:ext cx="2106977" cy="2808312"/>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2627784" y="476672"/>
            <a:ext cx="4104456" cy="738664"/>
          </a:xfrm>
          <a:prstGeom prst="rect">
            <a:avLst/>
          </a:prstGeom>
        </p:spPr>
        <p:txBody>
          <a:bodyPr wrap="square">
            <a:spAutoFit/>
          </a:bodyPr>
          <a:lstStyle/>
          <a:p>
            <a:r>
              <a:rPr lang="hu-HU" sz="1400" b="1" dirty="0" smtClean="0"/>
              <a:t>Erdei béka meghatározása. </a:t>
            </a:r>
          </a:p>
          <a:p>
            <a:r>
              <a:rPr lang="hu-HU" sz="1400" dirty="0" smtClean="0"/>
              <a:t>A hátsó végtag a test mellett visszahajlítva az orrcsúcson túlér. </a:t>
            </a:r>
            <a:endParaRPr lang="hu-HU" sz="1400" dirty="0"/>
          </a:p>
        </p:txBody>
      </p:sp>
      <p:pic>
        <p:nvPicPr>
          <p:cNvPr id="49156" name="Picture 4" descr="http://herpterkep.mme.hu/images/erdeibek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19" y="3212976"/>
            <a:ext cx="3984442" cy="2988332"/>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4355976" y="4005064"/>
            <a:ext cx="4572000" cy="738664"/>
          </a:xfrm>
          <a:prstGeom prst="rect">
            <a:avLst/>
          </a:prstGeom>
        </p:spPr>
        <p:txBody>
          <a:bodyPr>
            <a:spAutoFit/>
          </a:bodyPr>
          <a:lstStyle/>
          <a:p>
            <a:r>
              <a:rPr lang="hu-HU" sz="1400" b="1" dirty="0" smtClean="0"/>
              <a:t>Erdei béka mintázata </a:t>
            </a:r>
          </a:p>
          <a:p>
            <a:r>
              <a:rPr lang="hu-HU" sz="1400" dirty="0" smtClean="0"/>
              <a:t>Oldalnézetben jól látható sötétbarna szemsávja, az úgynevezett "bajusz".</a:t>
            </a:r>
            <a:endParaRPr lang="hu-HU" sz="1400" dirty="0"/>
          </a:p>
        </p:txBody>
      </p:sp>
    </p:spTree>
    <p:extLst>
      <p:ext uri="{BB962C8B-B14F-4D97-AF65-F5344CB8AC3E}">
        <p14:creationId xmlns:p14="http://schemas.microsoft.com/office/powerpoint/2010/main" val="181392913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herpterkep.mme.hu/images/IMG_2453_crop_resiz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2" y="188640"/>
            <a:ext cx="4428492" cy="29523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herpterkep.mme.hu/images/sal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932040" y="188640"/>
            <a:ext cx="3975381" cy="5963072"/>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827584" y="5643880"/>
            <a:ext cx="4428492" cy="1015663"/>
          </a:xfrm>
          <a:prstGeom prst="rect">
            <a:avLst/>
          </a:prstGeom>
          <a:noFill/>
        </p:spPr>
        <p:txBody>
          <a:bodyPr wrap="square" rtlCol="0">
            <a:spAutoFit/>
          </a:bodyPr>
          <a:lstStyle/>
          <a:p>
            <a:r>
              <a:rPr lang="hu-HU" sz="1400" b="1" dirty="0" smtClean="0">
                <a:effectLst/>
              </a:rPr>
              <a:t>Foltos szalamandra avarban</a:t>
            </a:r>
          </a:p>
          <a:p>
            <a:r>
              <a:rPr lang="hu-HU" sz="1400" dirty="0" smtClean="0">
                <a:effectLst/>
              </a:rPr>
              <a:t>A szalamandra </a:t>
            </a:r>
            <a:r>
              <a:rPr lang="hu-HU" sz="1400" dirty="0" err="1" smtClean="0">
                <a:effectLst/>
              </a:rPr>
              <a:t>rejtőszíne</a:t>
            </a:r>
            <a:r>
              <a:rPr lang="hu-HU" sz="1400" dirty="0" smtClean="0">
                <a:effectLst/>
              </a:rPr>
              <a:t> az őszi avarban érvényesül igazán.</a:t>
            </a:r>
          </a:p>
          <a:p>
            <a:endParaRPr lang="hu-HU" dirty="0"/>
          </a:p>
        </p:txBody>
      </p:sp>
      <p:sp>
        <p:nvSpPr>
          <p:cNvPr id="3" name="Szövegdoboz 2"/>
          <p:cNvSpPr txBox="1"/>
          <p:nvPr/>
        </p:nvSpPr>
        <p:spPr>
          <a:xfrm>
            <a:off x="741630" y="3356992"/>
            <a:ext cx="3744416" cy="800219"/>
          </a:xfrm>
          <a:prstGeom prst="rect">
            <a:avLst/>
          </a:prstGeom>
          <a:noFill/>
        </p:spPr>
        <p:txBody>
          <a:bodyPr wrap="square" rtlCol="0">
            <a:spAutoFit/>
          </a:bodyPr>
          <a:lstStyle/>
          <a:p>
            <a:r>
              <a:rPr lang="hu-HU" sz="1400" b="1" dirty="0" smtClean="0">
                <a:effectLst/>
              </a:rPr>
              <a:t>Foltos szalamandra portré </a:t>
            </a:r>
          </a:p>
          <a:p>
            <a:r>
              <a:rPr lang="hu-HU" sz="1400" dirty="0" smtClean="0">
                <a:effectLst/>
              </a:rPr>
              <a:t>Szája tág nyílású, nagyra kitátható. </a:t>
            </a:r>
          </a:p>
          <a:p>
            <a:endParaRPr lang="hu-HU" dirty="0"/>
          </a:p>
        </p:txBody>
      </p:sp>
    </p:spTree>
    <p:extLst>
      <p:ext uri="{BB962C8B-B14F-4D97-AF65-F5344CB8AC3E}">
        <p14:creationId xmlns:p14="http://schemas.microsoft.com/office/powerpoint/2010/main" val="80572744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herpterkep.mme.hu/images/Erdeibeka_ebihal_p1002645_cro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18457"/>
            <a:ext cx="3665105" cy="4886807"/>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http://herpterkep.mme.hu/images/R_dalm_p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3744" y="2996952"/>
            <a:ext cx="5090256" cy="3440353"/>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4644008" y="1484784"/>
            <a:ext cx="4053744" cy="1384995"/>
          </a:xfrm>
          <a:prstGeom prst="rect">
            <a:avLst/>
          </a:prstGeom>
        </p:spPr>
        <p:txBody>
          <a:bodyPr wrap="square">
            <a:spAutoFit/>
          </a:bodyPr>
          <a:lstStyle/>
          <a:p>
            <a:r>
              <a:rPr lang="hu-HU" sz="1400" b="1" dirty="0" err="1" smtClean="0"/>
              <a:t>Párzóhelyre</a:t>
            </a:r>
            <a:r>
              <a:rPr lang="hu-HU" sz="1400" b="1" dirty="0" smtClean="0"/>
              <a:t> vonuló erdei béka pár </a:t>
            </a:r>
            <a:r>
              <a:rPr lang="hu-HU" sz="1400" b="1" dirty="0" err="1" smtClean="0"/>
              <a:t>amplexusban</a:t>
            </a:r>
            <a:endParaRPr lang="hu-HU" sz="1400" b="1" dirty="0" smtClean="0"/>
          </a:p>
          <a:p>
            <a:r>
              <a:rPr lang="hu-HU" sz="1400" dirty="0" smtClean="0"/>
              <a:t>Hasonlóan a barna varangyhoz, az erdei békák is gyakran már a szárazföldön </a:t>
            </a:r>
            <a:r>
              <a:rPr lang="hu-HU" sz="1400" dirty="0" err="1" smtClean="0"/>
              <a:t>amplexusba</a:t>
            </a:r>
            <a:r>
              <a:rPr lang="hu-HU" sz="1400" dirty="0" smtClean="0"/>
              <a:t> állnak a </a:t>
            </a:r>
            <a:r>
              <a:rPr lang="hu-HU" sz="1400" dirty="0" err="1" smtClean="0"/>
              <a:t>párzóhelyre</a:t>
            </a:r>
            <a:r>
              <a:rPr lang="hu-HU" sz="1400" dirty="0" smtClean="0"/>
              <a:t> vonulás közben.</a:t>
            </a:r>
            <a:endParaRPr lang="hu-HU" sz="1400" dirty="0"/>
          </a:p>
        </p:txBody>
      </p:sp>
      <p:sp>
        <p:nvSpPr>
          <p:cNvPr id="3" name="Téglalap 2"/>
          <p:cNvSpPr/>
          <p:nvPr/>
        </p:nvSpPr>
        <p:spPr>
          <a:xfrm>
            <a:off x="545230" y="5301208"/>
            <a:ext cx="3371395" cy="738664"/>
          </a:xfrm>
          <a:prstGeom prst="rect">
            <a:avLst/>
          </a:prstGeom>
        </p:spPr>
        <p:txBody>
          <a:bodyPr wrap="square">
            <a:spAutoFit/>
          </a:bodyPr>
          <a:lstStyle/>
          <a:p>
            <a:r>
              <a:rPr lang="hu-HU" sz="1400" b="1" dirty="0" smtClean="0"/>
              <a:t>Erdei béka ebihal</a:t>
            </a:r>
          </a:p>
          <a:p>
            <a:r>
              <a:rPr lang="hu-HU" sz="1400" dirty="0" smtClean="0"/>
              <a:t>A sötétbarna ebihalak hosszú farokkal rendelkeznek.</a:t>
            </a:r>
            <a:endParaRPr lang="hu-HU" sz="1400" dirty="0"/>
          </a:p>
        </p:txBody>
      </p:sp>
    </p:spTree>
    <p:extLst>
      <p:ext uri="{BB962C8B-B14F-4D97-AF65-F5344CB8AC3E}">
        <p14:creationId xmlns:p14="http://schemas.microsoft.com/office/powerpoint/2010/main" val="55113162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herpterkep.mme.hu/images/Rana_dalmatina_ebihal_Sz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96296"/>
            <a:ext cx="4341168" cy="3255876"/>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4626562" y="404664"/>
            <a:ext cx="3024336" cy="307777"/>
          </a:xfrm>
          <a:prstGeom prst="rect">
            <a:avLst/>
          </a:prstGeom>
        </p:spPr>
        <p:txBody>
          <a:bodyPr wrap="square">
            <a:spAutoFit/>
          </a:bodyPr>
          <a:lstStyle/>
          <a:p>
            <a:r>
              <a:rPr lang="hu-HU" sz="1400" b="1" dirty="0" smtClean="0"/>
              <a:t>Erdei béka ebihalak</a:t>
            </a:r>
          </a:p>
        </p:txBody>
      </p:sp>
      <p:pic>
        <p:nvPicPr>
          <p:cNvPr id="51204" name="Picture 4" descr="http://herpterkep.mme.hu/images/petecsomok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573016"/>
            <a:ext cx="2172475" cy="2808312"/>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2627784" y="4797152"/>
            <a:ext cx="2952328" cy="1384995"/>
          </a:xfrm>
          <a:prstGeom prst="rect">
            <a:avLst/>
          </a:prstGeom>
        </p:spPr>
        <p:txBody>
          <a:bodyPr wrap="square">
            <a:spAutoFit/>
          </a:bodyPr>
          <a:lstStyle/>
          <a:p>
            <a:r>
              <a:rPr lang="hu-HU" sz="1400" b="1" dirty="0" smtClean="0"/>
              <a:t>Erdei béka petecsomók </a:t>
            </a:r>
          </a:p>
          <a:p>
            <a:r>
              <a:rPr lang="hu-HU" sz="1400" dirty="0" smtClean="0"/>
              <a:t>Petecsomói magányosan állnak, lerakás után pár nappal kiterülnek, és gyakran moszatok telepednek meg rajtuk. </a:t>
            </a:r>
            <a:endParaRPr lang="hu-HU" sz="1400" dirty="0"/>
          </a:p>
        </p:txBody>
      </p:sp>
      <p:pic>
        <p:nvPicPr>
          <p:cNvPr id="51206" name="Picture 6" descr="http://herpterkep.mme.hu/images/erdeibk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1412776"/>
            <a:ext cx="3607085" cy="2706268"/>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5292080" y="4221088"/>
            <a:ext cx="3607085" cy="738664"/>
          </a:xfrm>
          <a:prstGeom prst="rect">
            <a:avLst/>
          </a:prstGeom>
        </p:spPr>
        <p:txBody>
          <a:bodyPr wrap="square">
            <a:spAutoFit/>
          </a:bodyPr>
          <a:lstStyle/>
          <a:p>
            <a:pPr algn="ctr"/>
            <a:r>
              <a:rPr lang="hu-HU" sz="1400" b="1" dirty="0" smtClean="0"/>
              <a:t>Erdei béka hím</a:t>
            </a:r>
          </a:p>
          <a:p>
            <a:pPr algn="ctr"/>
            <a:r>
              <a:rPr lang="hu-HU" sz="1400" dirty="0" smtClean="0"/>
              <a:t>Hátsó lábain halvány, sávos mintázat figyelhető meg.</a:t>
            </a:r>
            <a:endParaRPr lang="hu-HU" sz="1400" dirty="0"/>
          </a:p>
        </p:txBody>
      </p:sp>
    </p:spTree>
    <p:extLst>
      <p:ext uri="{BB962C8B-B14F-4D97-AF65-F5344CB8AC3E}">
        <p14:creationId xmlns:p14="http://schemas.microsoft.com/office/powerpoint/2010/main" val="29253578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5718" y="188640"/>
            <a:ext cx="6248400" cy="414113"/>
          </a:xfrm>
        </p:spPr>
        <p:txBody>
          <a:bodyPr/>
          <a:lstStyle/>
          <a:p>
            <a:r>
              <a:rPr lang="hu-HU" sz="2000" dirty="0" smtClean="0">
                <a:effectLst/>
              </a:rPr>
              <a:t/>
            </a:r>
            <a:br>
              <a:rPr lang="hu-HU" sz="2000" dirty="0" smtClean="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smtClean="0">
                <a:effectLst/>
              </a:rPr>
              <a:t> </a:t>
            </a: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Mocsári béka </a:t>
            </a:r>
            <a:r>
              <a:rPr lang="hu-HU" sz="2000" dirty="0" smtClean="0">
                <a:effectLst/>
              </a:rPr>
              <a:t>(</a:t>
            </a:r>
            <a:r>
              <a:rPr lang="hu-HU" sz="2000" i="1" dirty="0" err="1" smtClean="0">
                <a:effectLst/>
              </a:rPr>
              <a:t>Rana</a:t>
            </a:r>
            <a:r>
              <a:rPr lang="hu-HU" sz="2000" i="1" dirty="0" smtClean="0">
                <a:effectLst/>
              </a:rPr>
              <a:t> </a:t>
            </a:r>
            <a:r>
              <a:rPr lang="hu-HU" sz="2000" i="1" dirty="0" err="1" smtClean="0">
                <a:effectLst/>
              </a:rPr>
              <a:t>arvalis</a:t>
            </a:r>
            <a:r>
              <a:rPr lang="hu-HU" sz="2000" i="1" dirty="0" smtClean="0">
                <a:effectLst/>
              </a:rPr>
              <a:t>)</a:t>
            </a:r>
            <a:r>
              <a:rPr lang="hu-HU" sz="2000" dirty="0" smtClean="0">
                <a:effectLst/>
              </a:rPr>
              <a:t> </a:t>
            </a:r>
            <a:endParaRPr lang="hu-HU" sz="2000" dirty="0">
              <a:effectLst/>
            </a:endParaRPr>
          </a:p>
        </p:txBody>
      </p:sp>
      <p:graphicFrame>
        <p:nvGraphicFramePr>
          <p:cNvPr id="5" name="Táblázat 4"/>
          <p:cNvGraphicFramePr>
            <a:graphicFrameLocks noGrp="1"/>
          </p:cNvGraphicFramePr>
          <p:nvPr>
            <p:extLst>
              <p:ext uri="{D42A27DB-BD31-4B8C-83A1-F6EECF244321}">
                <p14:modId xmlns:p14="http://schemas.microsoft.com/office/powerpoint/2010/main" val="3638629457"/>
              </p:ext>
            </p:extLst>
          </p:nvPr>
        </p:nvGraphicFramePr>
        <p:xfrm>
          <a:off x="251520" y="692696"/>
          <a:ext cx="8496944" cy="1158240"/>
        </p:xfrm>
        <a:graphic>
          <a:graphicData uri="http://schemas.openxmlformats.org/drawingml/2006/table">
            <a:tbl>
              <a:tblPr firstRow="1" bandRow="1">
                <a:tableStyleId>{5C22544A-7EE6-4342-B048-85BDC9FD1C3A}</a:tableStyleId>
              </a:tblPr>
              <a:tblGrid>
                <a:gridCol w="1630017"/>
                <a:gridCol w="1630017"/>
                <a:gridCol w="1852534"/>
                <a:gridCol w="1407500"/>
                <a:gridCol w="1976876"/>
              </a:tblGrid>
              <a:tr h="1014224">
                <a:tc>
                  <a:txBody>
                    <a:bodyPr/>
                    <a:lstStyle/>
                    <a:p>
                      <a:r>
                        <a:rPr lang="hu-HU" sz="1400" b="1" dirty="0" smtClean="0">
                          <a:solidFill>
                            <a:schemeClr val="bg1"/>
                          </a:solidFill>
                          <a:effectLst/>
                        </a:rPr>
                        <a:t>Osztály</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rPr>
                        <a:t>Kétéltűek</a:t>
                      </a:r>
                      <a:br>
                        <a:rPr lang="hu-HU" sz="1400" b="1" dirty="0" smtClean="0">
                          <a:solidFill>
                            <a:schemeClr val="tx2">
                              <a:lumMod val="50000"/>
                            </a:schemeClr>
                          </a:solidFill>
                        </a:rPr>
                      </a:br>
                      <a:r>
                        <a:rPr lang="hu-HU" sz="1400" b="1" i="1" dirty="0" smtClean="0">
                          <a:solidFill>
                            <a:schemeClr val="tx2">
                              <a:lumMod val="50000"/>
                            </a:schemeClr>
                          </a:solidFill>
                        </a:rPr>
                        <a:t>(</a:t>
                      </a:r>
                      <a:r>
                        <a:rPr lang="hu-HU" sz="1400" b="1" i="1" dirty="0" err="1" smtClean="0">
                          <a:solidFill>
                            <a:schemeClr val="tx2">
                              <a:lumMod val="50000"/>
                            </a:schemeClr>
                          </a:solidFill>
                        </a:rPr>
                        <a:t>Amphibia</a:t>
                      </a:r>
                      <a:r>
                        <a:rPr lang="hu-HU" sz="1400" b="1" i="1" dirty="0" smtClean="0">
                          <a:solidFill>
                            <a:schemeClr val="tx2">
                              <a:lumMod val="50000"/>
                            </a:schemeClr>
                          </a:solidFill>
                        </a:rPr>
                        <a:t>)</a:t>
                      </a:r>
                      <a:endParaRPr lang="hu-HU" sz="1400" dirty="0">
                        <a:solidFill>
                          <a:schemeClr val="tx2">
                            <a:lumMod val="50000"/>
                          </a:schemeClr>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Rend</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hlinkClick r:id="rId2"/>
                        </a:rPr>
                        <a:t>Farkatlan Kétéltűek</a:t>
                      </a:r>
                      <a:br>
                        <a:rPr lang="hu-HU" sz="1400" b="1" dirty="0" smtClean="0">
                          <a:solidFill>
                            <a:schemeClr val="tx2">
                              <a:lumMod val="50000"/>
                            </a:schemeClr>
                          </a:solidFill>
                          <a:hlinkClick r:id="rId2"/>
                        </a:rPr>
                      </a:br>
                      <a:r>
                        <a:rPr lang="hu-HU" sz="1400" b="1" i="1" dirty="0" smtClean="0">
                          <a:solidFill>
                            <a:schemeClr val="tx2">
                              <a:lumMod val="50000"/>
                            </a:schemeClr>
                          </a:solidFill>
                          <a:hlinkClick r:id="rId2"/>
                        </a:rPr>
                        <a:t>(</a:t>
                      </a:r>
                      <a:r>
                        <a:rPr lang="hu-HU" sz="1400" b="1" i="1" dirty="0" err="1" smtClean="0">
                          <a:solidFill>
                            <a:schemeClr val="tx2">
                              <a:lumMod val="50000"/>
                            </a:schemeClr>
                          </a:solidFill>
                        </a:rPr>
                        <a:t>Anura</a:t>
                      </a:r>
                      <a:r>
                        <a:rPr lang="hu-HU" sz="1400" b="1" i="1" dirty="0" smtClean="0">
                          <a:solidFill>
                            <a:schemeClr val="tx2">
                              <a:lumMod val="50000"/>
                            </a:schemeClr>
                          </a:solidFill>
                        </a:rPr>
                        <a:t>)</a:t>
                      </a:r>
                      <a:endParaRPr lang="hu-HU" sz="1400" dirty="0" smtClean="0">
                        <a:solidFill>
                          <a:schemeClr val="tx2">
                            <a:lumMod val="50000"/>
                          </a:schemeClr>
                        </a:solidFill>
                        <a:effectLst/>
                      </a:endParaRPr>
                    </a:p>
                    <a:p>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Család</a:t>
                      </a:r>
                      <a:r>
                        <a:rPr lang="hu-HU" sz="1400" dirty="0" smtClean="0">
                          <a:solidFill>
                            <a:schemeClr val="bg1"/>
                          </a:solidFill>
                          <a:effectLst/>
                        </a:rPr>
                        <a:t/>
                      </a:r>
                      <a:br>
                        <a:rPr lang="hu-HU" sz="1400" dirty="0" smtClean="0">
                          <a:solidFill>
                            <a:schemeClr val="bg1"/>
                          </a:solidFill>
                          <a:effectLst/>
                        </a:rPr>
                      </a:br>
                      <a:r>
                        <a:rPr lang="hu-HU" sz="1400" b="1" u="none" strike="noStrike" kern="1200" dirty="0" smtClean="0">
                          <a:solidFill>
                            <a:schemeClr val="lt1"/>
                          </a:solidFill>
                          <a:effectLst/>
                          <a:latin typeface="+mn-lt"/>
                          <a:ea typeface="+mn-ea"/>
                          <a:cs typeface="+mn-cs"/>
                          <a:hlinkClick r:id="rId3"/>
                        </a:rPr>
                        <a:t>Valódibéka-félék</a:t>
                      </a:r>
                      <a:br>
                        <a:rPr lang="hu-HU" sz="1400" b="1" u="none" strike="noStrike" kern="1200" dirty="0" smtClean="0">
                          <a:solidFill>
                            <a:schemeClr val="lt1"/>
                          </a:solidFill>
                          <a:effectLst/>
                          <a:latin typeface="+mn-lt"/>
                          <a:ea typeface="+mn-ea"/>
                          <a:cs typeface="+mn-cs"/>
                          <a:hlinkClick r:id="rId3"/>
                        </a:rPr>
                      </a:br>
                      <a:r>
                        <a:rPr lang="hu-HU" sz="1400" b="1" i="1" u="none" strike="noStrike" kern="1200" dirty="0" smtClean="0">
                          <a:solidFill>
                            <a:schemeClr val="lt1"/>
                          </a:solidFill>
                          <a:effectLst/>
                          <a:latin typeface="+mn-lt"/>
                          <a:ea typeface="+mn-ea"/>
                          <a:cs typeface="+mn-cs"/>
                          <a:hlinkClick r:id="rId3"/>
                        </a:rPr>
                        <a:t>(</a:t>
                      </a:r>
                      <a:r>
                        <a:rPr lang="hu-HU" sz="1400" b="1" i="1" u="none" strike="noStrike" kern="1200" dirty="0" err="1" smtClean="0">
                          <a:solidFill>
                            <a:schemeClr val="lt1"/>
                          </a:solidFill>
                          <a:effectLst/>
                          <a:latin typeface="+mn-lt"/>
                          <a:ea typeface="+mn-ea"/>
                          <a:cs typeface="+mn-cs"/>
                          <a:hlinkClick r:id="rId3"/>
                        </a:rPr>
                        <a:t>Ranidae</a:t>
                      </a:r>
                      <a:r>
                        <a:rPr lang="hu-HU" sz="1400" b="1" i="1" u="none" strike="noStrike" kern="1200" dirty="0" smtClean="0">
                          <a:solidFill>
                            <a:schemeClr val="lt1"/>
                          </a:solidFill>
                          <a:effectLst/>
                          <a:latin typeface="+mn-lt"/>
                          <a:ea typeface="+mn-ea"/>
                          <a:cs typeface="+mn-cs"/>
                          <a:hlinkClick r:id="rId3"/>
                        </a:rPr>
                        <a:t>)</a:t>
                      </a:r>
                      <a:r>
                        <a:rPr lang="hu-HU" sz="1400" b="1" u="none" strike="noStrike" kern="1200" dirty="0" smtClean="0">
                          <a:solidFill>
                            <a:schemeClr val="lt1"/>
                          </a:solidFill>
                          <a:effectLst/>
                          <a:latin typeface="+mn-lt"/>
                          <a:ea typeface="+mn-ea"/>
                          <a:cs typeface="+mn-cs"/>
                          <a:hlinkClick r:id="rId3"/>
                        </a:rPr>
                        <a:t> </a:t>
                      </a:r>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Hazai jogi védettség</a:t>
                      </a:r>
                      <a:r>
                        <a:rPr lang="hu-HU" sz="1400" dirty="0" smtClean="0">
                          <a:effectLst/>
                        </a:rPr>
                        <a:t/>
                      </a:r>
                      <a:br>
                        <a:rPr lang="hu-HU" sz="1400" dirty="0" smtClean="0">
                          <a:effectLst/>
                        </a:rPr>
                      </a:br>
                      <a:r>
                        <a:rPr lang="hu-HU" sz="1400" b="1" dirty="0" smtClean="0">
                          <a:solidFill>
                            <a:schemeClr val="tx2">
                              <a:lumMod val="50000"/>
                            </a:schemeClr>
                          </a:solidFill>
                          <a:effectLst/>
                        </a:rPr>
                        <a:t>Védett faj</a:t>
                      </a:r>
                      <a:endParaRPr lang="hu-HU" sz="1400" dirty="0" smtClean="0">
                        <a:solidFill>
                          <a:schemeClr val="tx2">
                            <a:lumMod val="50000"/>
                          </a:schemeClr>
                        </a:solidFill>
                        <a:effectLst/>
                      </a:endParaRPr>
                    </a:p>
                    <a:p>
                      <a:endParaRPr lang="hu-HU" sz="1400" dirty="0"/>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Természetvédelmi értéke</a:t>
                      </a:r>
                      <a:r>
                        <a:rPr lang="hu-HU" sz="1400" dirty="0" smtClean="0">
                          <a:effectLst/>
                        </a:rPr>
                        <a:t/>
                      </a:r>
                      <a:br>
                        <a:rPr lang="hu-HU" sz="1400" dirty="0" smtClean="0">
                          <a:effectLst/>
                        </a:rPr>
                      </a:br>
                      <a:r>
                        <a:rPr lang="hu-HU" sz="1400" dirty="0" smtClean="0">
                          <a:solidFill>
                            <a:schemeClr val="tx2">
                              <a:lumMod val="50000"/>
                            </a:schemeClr>
                          </a:solidFill>
                          <a:effectLst/>
                        </a:rPr>
                        <a:t>2.000Ft</a:t>
                      </a:r>
                      <a:endParaRPr lang="hu-HU" sz="1400" dirty="0">
                        <a:solidFill>
                          <a:schemeClr val="tx2">
                            <a:lumMod val="50000"/>
                          </a:schemeClr>
                        </a:solidFill>
                      </a:endParaRPr>
                    </a:p>
                  </a:txBody>
                  <a:tcPr>
                    <a:solidFill>
                      <a:srgbClr val="92D050"/>
                    </a:solidFill>
                  </a:tcPr>
                </a:tc>
              </a:tr>
            </a:tbl>
          </a:graphicData>
        </a:graphic>
      </p:graphicFrame>
      <p:sp>
        <p:nvSpPr>
          <p:cNvPr id="6" name="Szövegdoboz 5"/>
          <p:cNvSpPr txBox="1"/>
          <p:nvPr/>
        </p:nvSpPr>
        <p:spPr>
          <a:xfrm>
            <a:off x="165718" y="2113991"/>
            <a:ext cx="4176464" cy="3046988"/>
          </a:xfrm>
          <a:prstGeom prst="rect">
            <a:avLst/>
          </a:prstGeom>
          <a:noFill/>
        </p:spPr>
        <p:txBody>
          <a:bodyPr wrap="square" rtlCol="0">
            <a:spAutoFit/>
          </a:bodyPr>
          <a:lstStyle/>
          <a:p>
            <a:r>
              <a:rPr lang="hu-HU" sz="1600" dirty="0" smtClean="0"/>
              <a:t>A MOCSÁRI BÉKA mérete 6,5-8 cm. Háta barnás színű, közepén gyakran sötétebben szegett világos, hosszanti csík húzódik. Oldalán szintén gyakori az élesen elváló világosabb szín. A </a:t>
            </a:r>
            <a:r>
              <a:rPr lang="hu-HU" sz="1600" dirty="0" err="1" smtClean="0"/>
              <a:t>hasoldal</a:t>
            </a:r>
            <a:r>
              <a:rPr lang="hu-HU" sz="1600" dirty="0" smtClean="0"/>
              <a:t> határán jellemző a szabálytalan feketés hosszanti foltsor, mely a mellső láb töve előtt kezdődik. Hátsó lábai harántsávosak. </a:t>
            </a:r>
            <a:r>
              <a:rPr lang="hu-HU" sz="1600" dirty="0" err="1" smtClean="0"/>
              <a:t>Hasoldala</a:t>
            </a:r>
            <a:r>
              <a:rPr lang="hu-HU" sz="1600" dirty="0" smtClean="0"/>
              <a:t> világos. A nászruhás hím feje, háta, sokszor egész felső </a:t>
            </a:r>
            <a:r>
              <a:rPr lang="hu-HU" sz="1600" dirty="0" err="1" smtClean="0"/>
              <a:t>testfele</a:t>
            </a:r>
            <a:r>
              <a:rPr lang="hu-HU" sz="1600" dirty="0" smtClean="0"/>
              <a:t> égszínkék színűvé válik.</a:t>
            </a:r>
            <a:endParaRPr lang="hu-HU" sz="1500" b="1" dirty="0"/>
          </a:p>
        </p:txBody>
      </p:sp>
      <p:pic>
        <p:nvPicPr>
          <p:cNvPr id="52226" name="Picture 2" descr="http://herpterkep.mme.hu/images/image.php/ranarv.jpg?width=520&amp;height=240&amp;image=/images/ranar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564904"/>
            <a:ext cx="4953000" cy="330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3673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herpterkep.mme.hu/images/ranarv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504" y="188640"/>
            <a:ext cx="4513933" cy="3024336"/>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4860032" y="692696"/>
            <a:ext cx="4032448" cy="738664"/>
          </a:xfrm>
          <a:prstGeom prst="rect">
            <a:avLst/>
          </a:prstGeom>
        </p:spPr>
        <p:txBody>
          <a:bodyPr wrap="square">
            <a:spAutoFit/>
          </a:bodyPr>
          <a:lstStyle/>
          <a:p>
            <a:r>
              <a:rPr lang="hu-HU" sz="1400" b="1" dirty="0" smtClean="0"/>
              <a:t>Nászruhás hím mocsári béka </a:t>
            </a:r>
          </a:p>
          <a:p>
            <a:r>
              <a:rPr lang="hu-HU" sz="1400" dirty="0" smtClean="0"/>
              <a:t>Nászidőszakban a hímek rikítóan kék színt öltenek magukra. </a:t>
            </a:r>
            <a:endParaRPr lang="hu-HU" sz="1400" dirty="0"/>
          </a:p>
        </p:txBody>
      </p:sp>
      <p:pic>
        <p:nvPicPr>
          <p:cNvPr id="53252" name="Picture 4" descr="http://herpterkep.mme.hu/images/Mocsari_beka_by_SzovenyiGer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504" y="3356992"/>
            <a:ext cx="3936437" cy="2952328"/>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4320480" y="4410109"/>
            <a:ext cx="4572000" cy="954107"/>
          </a:xfrm>
          <a:prstGeom prst="rect">
            <a:avLst/>
          </a:prstGeom>
        </p:spPr>
        <p:txBody>
          <a:bodyPr>
            <a:spAutoFit/>
          </a:bodyPr>
          <a:lstStyle/>
          <a:p>
            <a:r>
              <a:rPr lang="hu-HU" sz="1400" b="1" dirty="0" smtClean="0"/>
              <a:t>Mocsári béka mintázata </a:t>
            </a:r>
          </a:p>
          <a:p>
            <a:r>
              <a:rPr lang="hu-HU" sz="1400" dirty="0" smtClean="0"/>
              <a:t>Oldalán jól látható sötét folt van, mely hiányzik a másik két barnabéka fajról. Szemsávja, az ún. bajusz, erősen kontúrozott. </a:t>
            </a:r>
            <a:endParaRPr lang="hu-HU" sz="1400" dirty="0"/>
          </a:p>
        </p:txBody>
      </p:sp>
    </p:spTree>
    <p:extLst>
      <p:ext uri="{BB962C8B-B14F-4D97-AF65-F5344CB8AC3E}">
        <p14:creationId xmlns:p14="http://schemas.microsoft.com/office/powerpoint/2010/main" val="236051947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herpterkep.mme.hu/images/Rana_arvalis_juv_Sz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3552395" cy="2664296"/>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4067944" y="764704"/>
            <a:ext cx="4572000" cy="738664"/>
          </a:xfrm>
          <a:prstGeom prst="rect">
            <a:avLst/>
          </a:prstGeom>
        </p:spPr>
        <p:txBody>
          <a:bodyPr>
            <a:spAutoFit/>
          </a:bodyPr>
          <a:lstStyle/>
          <a:p>
            <a:r>
              <a:rPr lang="hu-HU" sz="1400" b="1" dirty="0" smtClean="0"/>
              <a:t>Fiatal mocsári béka </a:t>
            </a:r>
          </a:p>
          <a:p>
            <a:r>
              <a:rPr lang="hu-HU" sz="1400" dirty="0" smtClean="0"/>
              <a:t>A fiatal példányok hasonló mintázattal rendelkeznek, mint a kifejlettek.</a:t>
            </a:r>
            <a:endParaRPr lang="hu-HU" sz="1400" dirty="0"/>
          </a:p>
        </p:txBody>
      </p:sp>
      <p:pic>
        <p:nvPicPr>
          <p:cNvPr id="54276" name="Picture 4" descr="http://herpterkep.mme.hu/images/ranarvp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282" y="1659632"/>
            <a:ext cx="3161184" cy="4724083"/>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611560" y="4221088"/>
            <a:ext cx="3816424" cy="954107"/>
          </a:xfrm>
          <a:prstGeom prst="rect">
            <a:avLst/>
          </a:prstGeom>
        </p:spPr>
        <p:txBody>
          <a:bodyPr wrap="square">
            <a:spAutoFit/>
          </a:bodyPr>
          <a:lstStyle/>
          <a:p>
            <a:r>
              <a:rPr lang="hu-HU" sz="1400" b="1" dirty="0" smtClean="0"/>
              <a:t>Mocsári békák </a:t>
            </a:r>
            <a:r>
              <a:rPr lang="hu-HU" sz="1400" b="1" dirty="0" err="1" smtClean="0"/>
              <a:t>amplexusban</a:t>
            </a:r>
            <a:r>
              <a:rPr lang="hu-HU" sz="1400" b="1" dirty="0" smtClean="0"/>
              <a:t> </a:t>
            </a:r>
          </a:p>
          <a:p>
            <a:r>
              <a:rPr lang="hu-HU" sz="1400" dirty="0" smtClean="0"/>
              <a:t>A hímek felső karja nászidőszakban megvastagszik, ezzel tartják szorosan a nőstényeket. </a:t>
            </a:r>
            <a:endParaRPr lang="hu-HU" sz="1400" dirty="0"/>
          </a:p>
        </p:txBody>
      </p:sp>
    </p:spTree>
    <p:extLst>
      <p:ext uri="{BB962C8B-B14F-4D97-AF65-F5344CB8AC3E}">
        <p14:creationId xmlns:p14="http://schemas.microsoft.com/office/powerpoint/2010/main" val="6115210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herpterkep.mme.hu/images/Rana_arvalis_petecsomo_Sz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6840760" cy="288032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7524328" y="188640"/>
            <a:ext cx="1356996" cy="2246769"/>
          </a:xfrm>
          <a:prstGeom prst="rect">
            <a:avLst/>
          </a:prstGeom>
        </p:spPr>
        <p:txBody>
          <a:bodyPr wrap="square">
            <a:spAutoFit/>
          </a:bodyPr>
          <a:lstStyle/>
          <a:p>
            <a:r>
              <a:rPr lang="hu-HU" sz="1400" b="1" dirty="0" smtClean="0"/>
              <a:t>Mocsári béka petecsomó </a:t>
            </a:r>
          </a:p>
          <a:p>
            <a:r>
              <a:rPr lang="hu-HU" sz="1400" dirty="0" smtClean="0"/>
              <a:t>A mocsári béka az 1500-2000 petéből álló petecsomót az aljzatra helyezi. </a:t>
            </a:r>
            <a:endParaRPr lang="hu-HU" sz="1400" dirty="0"/>
          </a:p>
        </p:txBody>
      </p:sp>
      <p:pic>
        <p:nvPicPr>
          <p:cNvPr id="55300" name="Picture 4" descr="http://herpterkep.mme.hu/images/Mocsaribeka_P1290305_cro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293604"/>
            <a:ext cx="4752528" cy="3564396"/>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5652120" y="4337138"/>
            <a:ext cx="3229204" cy="738664"/>
          </a:xfrm>
          <a:prstGeom prst="rect">
            <a:avLst/>
          </a:prstGeom>
        </p:spPr>
        <p:txBody>
          <a:bodyPr wrap="square">
            <a:spAutoFit/>
          </a:bodyPr>
          <a:lstStyle/>
          <a:p>
            <a:r>
              <a:rPr lang="hu-HU" sz="1400" b="1" dirty="0" smtClean="0"/>
              <a:t>Mocsári béka ebihal</a:t>
            </a:r>
          </a:p>
          <a:p>
            <a:r>
              <a:rPr lang="hu-HU" sz="1400" dirty="0" smtClean="0"/>
              <a:t>Mocsári béka ebihala a gyepi béka ebihalaival összetéveszthető.</a:t>
            </a:r>
            <a:endParaRPr lang="hu-HU" sz="1400" dirty="0"/>
          </a:p>
        </p:txBody>
      </p:sp>
    </p:spTree>
    <p:extLst>
      <p:ext uri="{BB962C8B-B14F-4D97-AF65-F5344CB8AC3E}">
        <p14:creationId xmlns:p14="http://schemas.microsoft.com/office/powerpoint/2010/main" val="378932429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5718" y="188640"/>
            <a:ext cx="6248400" cy="414113"/>
          </a:xfrm>
        </p:spPr>
        <p:txBody>
          <a:bodyPr/>
          <a:lstStyle/>
          <a:p>
            <a:r>
              <a:rPr lang="hu-HU" sz="2000" dirty="0" smtClean="0">
                <a:effectLst/>
              </a:rPr>
              <a:t/>
            </a:r>
            <a:br>
              <a:rPr lang="hu-HU" sz="2000" dirty="0" smtClean="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smtClean="0">
                <a:effectLst/>
              </a:rPr>
              <a:t> </a:t>
            </a: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Gyepi béka </a:t>
            </a:r>
            <a:r>
              <a:rPr lang="hu-HU" sz="2000" dirty="0" smtClean="0">
                <a:effectLst/>
              </a:rPr>
              <a:t>(</a:t>
            </a:r>
            <a:r>
              <a:rPr lang="hu-HU" sz="2000" i="1" dirty="0" err="1" smtClean="0">
                <a:effectLst/>
              </a:rPr>
              <a:t>Rana</a:t>
            </a:r>
            <a:r>
              <a:rPr lang="hu-HU" sz="2000" i="1" dirty="0" smtClean="0">
                <a:effectLst/>
              </a:rPr>
              <a:t> </a:t>
            </a:r>
            <a:r>
              <a:rPr lang="hu-HU" sz="2000" i="1" dirty="0" err="1" smtClean="0">
                <a:effectLst/>
              </a:rPr>
              <a:t>temporaria</a:t>
            </a:r>
            <a:r>
              <a:rPr lang="hu-HU" sz="2000" i="1" dirty="0" smtClean="0">
                <a:effectLst/>
              </a:rPr>
              <a:t>)</a:t>
            </a:r>
            <a:r>
              <a:rPr lang="hu-HU" sz="2000" dirty="0" smtClean="0">
                <a:effectLst/>
              </a:rPr>
              <a:t> </a:t>
            </a:r>
            <a:endParaRPr lang="hu-HU" sz="2000" dirty="0">
              <a:effectLst/>
            </a:endParaRPr>
          </a:p>
        </p:txBody>
      </p:sp>
      <p:graphicFrame>
        <p:nvGraphicFramePr>
          <p:cNvPr id="5" name="Táblázat 4"/>
          <p:cNvGraphicFramePr>
            <a:graphicFrameLocks noGrp="1"/>
          </p:cNvGraphicFramePr>
          <p:nvPr>
            <p:extLst>
              <p:ext uri="{D42A27DB-BD31-4B8C-83A1-F6EECF244321}">
                <p14:modId xmlns:p14="http://schemas.microsoft.com/office/powerpoint/2010/main" val="4166806355"/>
              </p:ext>
            </p:extLst>
          </p:nvPr>
        </p:nvGraphicFramePr>
        <p:xfrm>
          <a:off x="251520" y="692696"/>
          <a:ext cx="8496944" cy="1158240"/>
        </p:xfrm>
        <a:graphic>
          <a:graphicData uri="http://schemas.openxmlformats.org/drawingml/2006/table">
            <a:tbl>
              <a:tblPr firstRow="1" bandRow="1">
                <a:tableStyleId>{5C22544A-7EE6-4342-B048-85BDC9FD1C3A}</a:tableStyleId>
              </a:tblPr>
              <a:tblGrid>
                <a:gridCol w="1630017"/>
                <a:gridCol w="1630017"/>
                <a:gridCol w="1852534"/>
                <a:gridCol w="1407500"/>
                <a:gridCol w="1976876"/>
              </a:tblGrid>
              <a:tr h="1014224">
                <a:tc>
                  <a:txBody>
                    <a:bodyPr/>
                    <a:lstStyle/>
                    <a:p>
                      <a:r>
                        <a:rPr lang="hu-HU" sz="1400" b="1" dirty="0" smtClean="0">
                          <a:solidFill>
                            <a:schemeClr val="bg1"/>
                          </a:solidFill>
                          <a:effectLst/>
                        </a:rPr>
                        <a:t>Osztály</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rPr>
                        <a:t>Kétéltűek</a:t>
                      </a:r>
                      <a:br>
                        <a:rPr lang="hu-HU" sz="1400" b="1" dirty="0" smtClean="0">
                          <a:solidFill>
                            <a:schemeClr val="tx2">
                              <a:lumMod val="50000"/>
                            </a:schemeClr>
                          </a:solidFill>
                        </a:rPr>
                      </a:br>
                      <a:r>
                        <a:rPr lang="hu-HU" sz="1400" b="1" i="1" dirty="0" smtClean="0">
                          <a:solidFill>
                            <a:schemeClr val="tx2">
                              <a:lumMod val="50000"/>
                            </a:schemeClr>
                          </a:solidFill>
                        </a:rPr>
                        <a:t>(</a:t>
                      </a:r>
                      <a:r>
                        <a:rPr lang="hu-HU" sz="1400" b="1" i="1" dirty="0" err="1" smtClean="0">
                          <a:solidFill>
                            <a:schemeClr val="tx2">
                              <a:lumMod val="50000"/>
                            </a:schemeClr>
                          </a:solidFill>
                        </a:rPr>
                        <a:t>Amphibia</a:t>
                      </a:r>
                      <a:r>
                        <a:rPr lang="hu-HU" sz="1400" b="1" i="1" dirty="0" smtClean="0">
                          <a:solidFill>
                            <a:schemeClr val="tx2">
                              <a:lumMod val="50000"/>
                            </a:schemeClr>
                          </a:solidFill>
                        </a:rPr>
                        <a:t>)</a:t>
                      </a:r>
                      <a:endParaRPr lang="hu-HU" sz="1400" dirty="0">
                        <a:solidFill>
                          <a:schemeClr val="tx2">
                            <a:lumMod val="50000"/>
                          </a:schemeClr>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Rend</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hlinkClick r:id="rId2"/>
                        </a:rPr>
                        <a:t>Farkatlan Kétéltűek</a:t>
                      </a:r>
                      <a:br>
                        <a:rPr lang="hu-HU" sz="1400" b="1" dirty="0" smtClean="0">
                          <a:solidFill>
                            <a:schemeClr val="tx2">
                              <a:lumMod val="50000"/>
                            </a:schemeClr>
                          </a:solidFill>
                          <a:hlinkClick r:id="rId2"/>
                        </a:rPr>
                      </a:br>
                      <a:r>
                        <a:rPr lang="hu-HU" sz="1400" b="1" i="1" dirty="0" smtClean="0">
                          <a:solidFill>
                            <a:schemeClr val="tx2">
                              <a:lumMod val="50000"/>
                            </a:schemeClr>
                          </a:solidFill>
                          <a:hlinkClick r:id="rId2"/>
                        </a:rPr>
                        <a:t>(</a:t>
                      </a:r>
                      <a:r>
                        <a:rPr lang="hu-HU" sz="1400" b="1" i="1" dirty="0" err="1" smtClean="0">
                          <a:solidFill>
                            <a:schemeClr val="tx2">
                              <a:lumMod val="50000"/>
                            </a:schemeClr>
                          </a:solidFill>
                        </a:rPr>
                        <a:t>Anura</a:t>
                      </a:r>
                      <a:r>
                        <a:rPr lang="hu-HU" sz="1400" b="1" i="1" dirty="0" smtClean="0">
                          <a:solidFill>
                            <a:schemeClr val="tx2">
                              <a:lumMod val="50000"/>
                            </a:schemeClr>
                          </a:solidFill>
                        </a:rPr>
                        <a:t>)</a:t>
                      </a:r>
                      <a:endParaRPr lang="hu-HU" sz="1400" dirty="0" smtClean="0">
                        <a:solidFill>
                          <a:schemeClr val="tx2">
                            <a:lumMod val="50000"/>
                          </a:schemeClr>
                        </a:solidFill>
                        <a:effectLst/>
                      </a:endParaRPr>
                    </a:p>
                    <a:p>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Család</a:t>
                      </a:r>
                      <a:r>
                        <a:rPr lang="hu-HU" sz="1400" dirty="0" smtClean="0">
                          <a:solidFill>
                            <a:schemeClr val="bg1"/>
                          </a:solidFill>
                          <a:effectLst/>
                        </a:rPr>
                        <a:t/>
                      </a:r>
                      <a:br>
                        <a:rPr lang="hu-HU" sz="1400" dirty="0" smtClean="0">
                          <a:solidFill>
                            <a:schemeClr val="bg1"/>
                          </a:solidFill>
                          <a:effectLst/>
                        </a:rPr>
                      </a:br>
                      <a:r>
                        <a:rPr lang="hu-HU" sz="1400" b="1" u="none" strike="noStrike" kern="1200" dirty="0" smtClean="0">
                          <a:solidFill>
                            <a:schemeClr val="lt1"/>
                          </a:solidFill>
                          <a:effectLst/>
                          <a:latin typeface="+mn-lt"/>
                          <a:ea typeface="+mn-ea"/>
                          <a:cs typeface="+mn-cs"/>
                          <a:hlinkClick r:id="rId3"/>
                        </a:rPr>
                        <a:t>Valódibéka-félék</a:t>
                      </a:r>
                      <a:br>
                        <a:rPr lang="hu-HU" sz="1400" b="1" u="none" strike="noStrike" kern="1200" dirty="0" smtClean="0">
                          <a:solidFill>
                            <a:schemeClr val="lt1"/>
                          </a:solidFill>
                          <a:effectLst/>
                          <a:latin typeface="+mn-lt"/>
                          <a:ea typeface="+mn-ea"/>
                          <a:cs typeface="+mn-cs"/>
                          <a:hlinkClick r:id="rId3"/>
                        </a:rPr>
                      </a:br>
                      <a:r>
                        <a:rPr lang="hu-HU" sz="1400" b="1" i="1" u="none" strike="noStrike" kern="1200" dirty="0" smtClean="0">
                          <a:solidFill>
                            <a:schemeClr val="lt1"/>
                          </a:solidFill>
                          <a:effectLst/>
                          <a:latin typeface="+mn-lt"/>
                          <a:ea typeface="+mn-ea"/>
                          <a:cs typeface="+mn-cs"/>
                          <a:hlinkClick r:id="rId3"/>
                        </a:rPr>
                        <a:t>(</a:t>
                      </a:r>
                      <a:r>
                        <a:rPr lang="hu-HU" sz="1400" b="1" i="1" u="none" strike="noStrike" kern="1200" dirty="0" err="1" smtClean="0">
                          <a:solidFill>
                            <a:schemeClr val="lt1"/>
                          </a:solidFill>
                          <a:effectLst/>
                          <a:latin typeface="+mn-lt"/>
                          <a:ea typeface="+mn-ea"/>
                          <a:cs typeface="+mn-cs"/>
                          <a:hlinkClick r:id="rId3"/>
                        </a:rPr>
                        <a:t>Ranidae</a:t>
                      </a:r>
                      <a:r>
                        <a:rPr lang="hu-HU" sz="1400" b="1" i="1" u="none" strike="noStrike" kern="1200" dirty="0" smtClean="0">
                          <a:solidFill>
                            <a:schemeClr val="lt1"/>
                          </a:solidFill>
                          <a:effectLst/>
                          <a:latin typeface="+mn-lt"/>
                          <a:ea typeface="+mn-ea"/>
                          <a:cs typeface="+mn-cs"/>
                          <a:hlinkClick r:id="rId3"/>
                        </a:rPr>
                        <a:t>)</a:t>
                      </a:r>
                      <a:r>
                        <a:rPr lang="hu-HU" sz="1400" b="1" u="none" strike="noStrike" kern="1200" dirty="0" smtClean="0">
                          <a:solidFill>
                            <a:schemeClr val="lt1"/>
                          </a:solidFill>
                          <a:effectLst/>
                          <a:latin typeface="+mn-lt"/>
                          <a:ea typeface="+mn-ea"/>
                          <a:cs typeface="+mn-cs"/>
                          <a:hlinkClick r:id="rId3"/>
                        </a:rPr>
                        <a:t> </a:t>
                      </a:r>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Hazai jogi védettség</a:t>
                      </a:r>
                      <a:r>
                        <a:rPr lang="hu-HU" sz="1400" dirty="0" smtClean="0">
                          <a:effectLst/>
                        </a:rPr>
                        <a:t/>
                      </a:r>
                      <a:br>
                        <a:rPr lang="hu-HU" sz="1400" dirty="0" smtClean="0">
                          <a:effectLst/>
                        </a:rPr>
                      </a:br>
                      <a:r>
                        <a:rPr lang="hu-HU" sz="1400" b="1" dirty="0" smtClean="0">
                          <a:solidFill>
                            <a:schemeClr val="tx2">
                              <a:lumMod val="50000"/>
                            </a:schemeClr>
                          </a:solidFill>
                          <a:effectLst/>
                        </a:rPr>
                        <a:t>Védett faj</a:t>
                      </a:r>
                      <a:endParaRPr lang="hu-HU" sz="1400" dirty="0" smtClean="0">
                        <a:solidFill>
                          <a:schemeClr val="tx2">
                            <a:lumMod val="50000"/>
                          </a:schemeClr>
                        </a:solidFill>
                        <a:effectLst/>
                      </a:endParaRPr>
                    </a:p>
                    <a:p>
                      <a:endParaRPr lang="hu-HU" sz="1400" dirty="0"/>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Természetvédelmi értéke</a:t>
                      </a:r>
                      <a:r>
                        <a:rPr lang="hu-HU" sz="1400" dirty="0" smtClean="0">
                          <a:effectLst/>
                        </a:rPr>
                        <a:t/>
                      </a:r>
                      <a:br>
                        <a:rPr lang="hu-HU" sz="1400" dirty="0" smtClean="0">
                          <a:effectLst/>
                        </a:rPr>
                      </a:br>
                      <a:r>
                        <a:rPr lang="hu-HU" sz="1400" dirty="0" smtClean="0">
                          <a:solidFill>
                            <a:schemeClr val="tx2">
                              <a:lumMod val="50000"/>
                            </a:schemeClr>
                          </a:solidFill>
                          <a:effectLst/>
                        </a:rPr>
                        <a:t>10.000Ft</a:t>
                      </a:r>
                      <a:endParaRPr lang="hu-HU" sz="1400" dirty="0">
                        <a:solidFill>
                          <a:schemeClr val="tx2">
                            <a:lumMod val="50000"/>
                          </a:schemeClr>
                        </a:solidFill>
                      </a:endParaRPr>
                    </a:p>
                  </a:txBody>
                  <a:tcPr>
                    <a:solidFill>
                      <a:srgbClr val="92D050"/>
                    </a:solidFill>
                  </a:tcPr>
                </a:tc>
              </a:tr>
            </a:tbl>
          </a:graphicData>
        </a:graphic>
      </p:graphicFrame>
      <p:sp>
        <p:nvSpPr>
          <p:cNvPr id="6" name="Szövegdoboz 5"/>
          <p:cNvSpPr txBox="1"/>
          <p:nvPr/>
        </p:nvSpPr>
        <p:spPr>
          <a:xfrm>
            <a:off x="165718" y="2113991"/>
            <a:ext cx="4176464" cy="4247317"/>
          </a:xfrm>
          <a:prstGeom prst="rect">
            <a:avLst/>
          </a:prstGeom>
          <a:noFill/>
        </p:spPr>
        <p:txBody>
          <a:bodyPr wrap="square" rtlCol="0">
            <a:spAutoFit/>
          </a:bodyPr>
          <a:lstStyle/>
          <a:p>
            <a:r>
              <a:rPr lang="hu-HU" sz="1500" b="1" dirty="0" smtClean="0"/>
              <a:t>A GYEPI BÉKA</a:t>
            </a:r>
            <a:r>
              <a:rPr lang="hu-HU" sz="1500" dirty="0" smtClean="0"/>
              <a:t> hosszúsága a 10 cm-t is meghaladhatja. Hátsó lábai az erdei békáénál rövidebbek, térdben előrehajtva a bokaízület szemmagasságig ér. Mellső lábai – különösen a hímeké – rendkívül erőteljesek. Orra lekerekített. Alapszíne barna, de ez szürkés, sárgás vagy vöröses árnyalatú is lehet. Hátán feketés foltok, vagy az alapszínnél sötétebb márványozottság is megfigyelhető. Hátsó lába az erdei békáéhoz hasonlóan keresztsávozott. </a:t>
            </a:r>
            <a:r>
              <a:rPr lang="hu-HU" sz="1500" dirty="0" err="1" smtClean="0"/>
              <a:t>Hasoldalán</a:t>
            </a:r>
            <a:r>
              <a:rPr lang="hu-HU" sz="1500" dirty="0" smtClean="0"/>
              <a:t> sötét márványozottság figyelhető meg, oldalán szabálytalan alakú sötét foltok választják el a hát és a has színét. E foltok környezete téglavörös vagy citromsárga lehet, színpompás külsőt kölcsönözve az állatnak.</a:t>
            </a:r>
            <a:endParaRPr lang="hu-HU" sz="1500" b="1" dirty="0"/>
          </a:p>
        </p:txBody>
      </p:sp>
      <p:pic>
        <p:nvPicPr>
          <p:cNvPr id="56322" name="Picture 2" descr="http://herpterkep.mme.hu/images/image.php/gyepibka.jpg?width=520&amp;height=240&amp;image=/images/gyepib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314" y="2113991"/>
            <a:ext cx="4825685" cy="3619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32964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herpterkep.mme.hu/images/R_temp_h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4246032" cy="288032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4788024" y="476672"/>
            <a:ext cx="4104456" cy="738664"/>
          </a:xfrm>
          <a:prstGeom prst="rect">
            <a:avLst/>
          </a:prstGeom>
        </p:spPr>
        <p:txBody>
          <a:bodyPr wrap="square">
            <a:spAutoFit/>
          </a:bodyPr>
          <a:lstStyle/>
          <a:p>
            <a:r>
              <a:rPr lang="hu-HU" sz="1400" b="1" dirty="0" smtClean="0"/>
              <a:t>Hím gyepi béka vonul</a:t>
            </a:r>
          </a:p>
          <a:p>
            <a:r>
              <a:rPr lang="hu-HU" sz="1400" dirty="0" smtClean="0"/>
              <a:t>A nászidőszak alatt sötét acélkék színt vesznek fel, torkok halványan bekékül.</a:t>
            </a:r>
            <a:endParaRPr lang="hu-HU" sz="1400" dirty="0"/>
          </a:p>
        </p:txBody>
      </p:sp>
      <p:pic>
        <p:nvPicPr>
          <p:cNvPr id="57348" name="Picture 4" descr="http://herpterkep.mme.hu/images/IMG_1593_resiz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101" y="3401616"/>
            <a:ext cx="4608512" cy="3456384"/>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5329606" y="4175701"/>
            <a:ext cx="3078088" cy="954107"/>
          </a:xfrm>
          <a:prstGeom prst="rect">
            <a:avLst/>
          </a:prstGeom>
        </p:spPr>
        <p:txBody>
          <a:bodyPr wrap="square">
            <a:spAutoFit/>
          </a:bodyPr>
          <a:lstStyle/>
          <a:p>
            <a:r>
              <a:rPr lang="hu-HU" sz="1400" b="1" dirty="0" smtClean="0"/>
              <a:t>Gyepi béka</a:t>
            </a:r>
          </a:p>
          <a:p>
            <a:r>
              <a:rPr lang="hu-HU" sz="1400" dirty="0" smtClean="0"/>
              <a:t>Hátsó lábai az erdei békáénál rövidebbek, térdben előrehajtva a bokaízület szemmagasságig ér.</a:t>
            </a:r>
            <a:endParaRPr lang="hu-HU" sz="1400" dirty="0"/>
          </a:p>
        </p:txBody>
      </p:sp>
    </p:spTree>
    <p:extLst>
      <p:ext uri="{BB962C8B-B14F-4D97-AF65-F5344CB8AC3E}">
        <p14:creationId xmlns:p14="http://schemas.microsoft.com/office/powerpoint/2010/main" val="399417145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herpterkep.mme.hu/images/Rana_temporaria_02_Sz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16632"/>
            <a:ext cx="3960440" cy="297033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4572000" y="530830"/>
            <a:ext cx="4032448" cy="738664"/>
          </a:xfrm>
          <a:prstGeom prst="rect">
            <a:avLst/>
          </a:prstGeom>
        </p:spPr>
        <p:txBody>
          <a:bodyPr wrap="square">
            <a:spAutoFit/>
          </a:bodyPr>
          <a:lstStyle/>
          <a:p>
            <a:r>
              <a:rPr lang="hu-HU" sz="1400" b="1" dirty="0" smtClean="0"/>
              <a:t>Gyepi békák szaporodási időszakban</a:t>
            </a:r>
          </a:p>
          <a:p>
            <a:r>
              <a:rPr lang="hu-HU" sz="1400" dirty="0" smtClean="0"/>
              <a:t>Párzási időszakban tömegesen megfigyelhetjük őket. </a:t>
            </a:r>
            <a:endParaRPr lang="hu-HU" sz="1400" dirty="0"/>
          </a:p>
        </p:txBody>
      </p:sp>
      <p:pic>
        <p:nvPicPr>
          <p:cNvPr id="58372" name="Picture 4" descr="http://herpterkep.mme.hu/images/gyepi_eb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284984"/>
            <a:ext cx="3574075" cy="2376760"/>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251519" y="5733256"/>
            <a:ext cx="4176465" cy="523220"/>
          </a:xfrm>
          <a:prstGeom prst="rect">
            <a:avLst/>
          </a:prstGeom>
        </p:spPr>
        <p:txBody>
          <a:bodyPr wrap="square">
            <a:spAutoFit/>
          </a:bodyPr>
          <a:lstStyle/>
          <a:p>
            <a:r>
              <a:rPr lang="hu-HU" sz="1400" b="1" dirty="0" smtClean="0"/>
              <a:t>Gyepi béka ebihalak</a:t>
            </a:r>
          </a:p>
          <a:p>
            <a:r>
              <a:rPr lang="hu-HU" sz="1400" dirty="0" smtClean="0"/>
              <a:t>Ebihalai sötét alapszínen fehér pettyezettek.</a:t>
            </a:r>
            <a:endParaRPr lang="hu-HU" sz="1400" dirty="0"/>
          </a:p>
        </p:txBody>
      </p:sp>
      <p:pic>
        <p:nvPicPr>
          <p:cNvPr id="58374" name="Picture 6" descr="http://herpterkep.mme.hu/images/Rana_temporaria_petecsomo_Sz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2004238"/>
            <a:ext cx="3292168" cy="2469126"/>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5577070" y="4733949"/>
            <a:ext cx="3295210" cy="738664"/>
          </a:xfrm>
          <a:prstGeom prst="rect">
            <a:avLst/>
          </a:prstGeom>
        </p:spPr>
        <p:txBody>
          <a:bodyPr wrap="square">
            <a:spAutoFit/>
          </a:bodyPr>
          <a:lstStyle/>
          <a:p>
            <a:pPr algn="ctr"/>
            <a:r>
              <a:rPr lang="hu-HU" sz="1400" b="1" dirty="0" smtClean="0"/>
              <a:t>Gyepi béka petecsomó</a:t>
            </a:r>
          </a:p>
          <a:p>
            <a:pPr algn="ctr"/>
            <a:r>
              <a:rPr lang="hu-HU" sz="1400" dirty="0" smtClean="0"/>
              <a:t>Egy-egy petecsomóban akár 4000 pete is lehet. </a:t>
            </a:r>
            <a:endParaRPr lang="hu-HU" sz="1400" dirty="0"/>
          </a:p>
        </p:txBody>
      </p:sp>
    </p:spTree>
    <p:extLst>
      <p:ext uri="{BB962C8B-B14F-4D97-AF65-F5344CB8AC3E}">
        <p14:creationId xmlns:p14="http://schemas.microsoft.com/office/powerpoint/2010/main" val="256139144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herpterkep.mme.hu/images/IMG_05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562" y="29616"/>
            <a:ext cx="7884876" cy="5467402"/>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629562" y="5661248"/>
            <a:ext cx="7884876" cy="738664"/>
          </a:xfrm>
          <a:prstGeom prst="rect">
            <a:avLst/>
          </a:prstGeom>
        </p:spPr>
        <p:txBody>
          <a:bodyPr wrap="square">
            <a:spAutoFit/>
          </a:bodyPr>
          <a:lstStyle/>
          <a:p>
            <a:pPr algn="ctr"/>
            <a:r>
              <a:rPr lang="hu-HU" sz="1400" b="1" dirty="0" smtClean="0"/>
              <a:t>Gyepi béka hím</a:t>
            </a:r>
          </a:p>
          <a:p>
            <a:pPr algn="ctr"/>
            <a:r>
              <a:rPr lang="hu-HU" sz="1400" dirty="0" smtClean="0"/>
              <a:t>Robosztus alkatú faj, felülnézetben látszik jól a másik két barna békához képest lekerekített orra és rövidebb hátsó lába. </a:t>
            </a:r>
            <a:endParaRPr lang="hu-HU" sz="1400" dirty="0"/>
          </a:p>
        </p:txBody>
      </p:sp>
    </p:spTree>
    <p:extLst>
      <p:ext uri="{BB962C8B-B14F-4D97-AF65-F5344CB8AC3E}">
        <p14:creationId xmlns:p14="http://schemas.microsoft.com/office/powerpoint/2010/main" val="337414542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79512" y="188640"/>
            <a:ext cx="6248400" cy="414113"/>
          </a:xfrm>
        </p:spPr>
        <p:txBody>
          <a:bodyPr/>
          <a:lstStyle/>
          <a:p>
            <a:r>
              <a:rPr lang="hu-HU" sz="2000" dirty="0">
                <a:effectLst/>
              </a:rPr>
              <a:t/>
            </a:r>
            <a:br>
              <a:rPr lang="hu-HU" sz="2000" dirty="0">
                <a:effectLst/>
              </a:rPr>
            </a:br>
            <a:r>
              <a:rPr lang="hu-HU" sz="2000" dirty="0">
                <a:effectLst/>
              </a:rPr>
              <a:t>Pettyes gőte </a:t>
            </a:r>
            <a:r>
              <a:rPr lang="hu-HU" sz="2000" dirty="0" smtClean="0">
                <a:effectLst/>
              </a:rPr>
              <a:t>(</a:t>
            </a:r>
            <a:r>
              <a:rPr lang="hu-HU" sz="2000" i="1" dirty="0" err="1" smtClean="0">
                <a:effectLst/>
              </a:rPr>
              <a:t>Lissotriton</a:t>
            </a:r>
            <a:r>
              <a:rPr lang="hu-HU" sz="2000" i="1" dirty="0" smtClean="0">
                <a:effectLst/>
              </a:rPr>
              <a:t> </a:t>
            </a:r>
            <a:r>
              <a:rPr lang="hu-HU" sz="2000" i="1" dirty="0" err="1" smtClean="0">
                <a:effectLst/>
              </a:rPr>
              <a:t>vulgaris</a:t>
            </a:r>
            <a:r>
              <a:rPr lang="hu-HU" sz="2000" i="1" dirty="0" smtClean="0">
                <a:effectLst/>
              </a:rPr>
              <a:t>)</a:t>
            </a:r>
            <a:r>
              <a:rPr lang="hu-HU" sz="2000" dirty="0" smtClean="0">
                <a:effectLst/>
              </a:rPr>
              <a:t> </a:t>
            </a:r>
            <a:endParaRPr lang="hu-HU" sz="2000" dirty="0"/>
          </a:p>
        </p:txBody>
      </p:sp>
      <p:graphicFrame>
        <p:nvGraphicFramePr>
          <p:cNvPr id="5" name="Táblázat 4"/>
          <p:cNvGraphicFramePr>
            <a:graphicFrameLocks noGrp="1"/>
          </p:cNvGraphicFramePr>
          <p:nvPr>
            <p:extLst>
              <p:ext uri="{D42A27DB-BD31-4B8C-83A1-F6EECF244321}">
                <p14:modId xmlns:p14="http://schemas.microsoft.com/office/powerpoint/2010/main" val="835922587"/>
              </p:ext>
            </p:extLst>
          </p:nvPr>
        </p:nvGraphicFramePr>
        <p:xfrm>
          <a:off x="251520" y="692696"/>
          <a:ext cx="8496944" cy="1158240"/>
        </p:xfrm>
        <a:graphic>
          <a:graphicData uri="http://schemas.openxmlformats.org/drawingml/2006/table">
            <a:tbl>
              <a:tblPr firstRow="1" bandRow="1">
                <a:tableStyleId>{5C22544A-7EE6-4342-B048-85BDC9FD1C3A}</a:tableStyleId>
              </a:tblPr>
              <a:tblGrid>
                <a:gridCol w="1630017"/>
                <a:gridCol w="1630017"/>
                <a:gridCol w="1852534"/>
                <a:gridCol w="1407500"/>
                <a:gridCol w="1976876"/>
              </a:tblGrid>
              <a:tr h="1014224">
                <a:tc>
                  <a:txBody>
                    <a:bodyPr/>
                    <a:lstStyle/>
                    <a:p>
                      <a:r>
                        <a:rPr lang="hu-HU" sz="1400" b="1" dirty="0" smtClean="0">
                          <a:solidFill>
                            <a:schemeClr val="bg1"/>
                          </a:solidFill>
                          <a:effectLst/>
                        </a:rPr>
                        <a:t>Osztály</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rPr>
                        <a:t>Kétéltűek</a:t>
                      </a:r>
                      <a:br>
                        <a:rPr lang="hu-HU" sz="1400" b="1" dirty="0" smtClean="0">
                          <a:solidFill>
                            <a:schemeClr val="tx2">
                              <a:lumMod val="50000"/>
                            </a:schemeClr>
                          </a:solidFill>
                        </a:rPr>
                      </a:br>
                      <a:r>
                        <a:rPr lang="hu-HU" sz="1400" b="1" i="1" dirty="0" smtClean="0">
                          <a:solidFill>
                            <a:schemeClr val="tx2">
                              <a:lumMod val="50000"/>
                            </a:schemeClr>
                          </a:solidFill>
                        </a:rPr>
                        <a:t>(</a:t>
                      </a:r>
                      <a:r>
                        <a:rPr lang="hu-HU" sz="1400" b="1" i="1" dirty="0" err="1" smtClean="0">
                          <a:solidFill>
                            <a:schemeClr val="tx2">
                              <a:lumMod val="50000"/>
                            </a:schemeClr>
                          </a:solidFill>
                        </a:rPr>
                        <a:t>Amphibia</a:t>
                      </a:r>
                      <a:r>
                        <a:rPr lang="hu-HU" sz="1400" b="1" i="1" dirty="0" smtClean="0">
                          <a:solidFill>
                            <a:schemeClr val="tx2">
                              <a:lumMod val="50000"/>
                            </a:schemeClr>
                          </a:solidFill>
                        </a:rPr>
                        <a:t>)</a:t>
                      </a:r>
                      <a:endParaRPr lang="hu-HU" sz="1400" dirty="0">
                        <a:solidFill>
                          <a:schemeClr val="tx2">
                            <a:lumMod val="50000"/>
                          </a:schemeClr>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Rend</a:t>
                      </a:r>
                      <a:r>
                        <a:rPr lang="hu-HU" sz="1400" dirty="0" smtClean="0">
                          <a:solidFill>
                            <a:schemeClr val="bg1"/>
                          </a:solidFill>
                          <a:effectLst/>
                        </a:rPr>
                        <a:t/>
                      </a:r>
                      <a:br>
                        <a:rPr lang="hu-HU" sz="1400" dirty="0" smtClean="0">
                          <a:solidFill>
                            <a:schemeClr val="bg1"/>
                          </a:solidFill>
                          <a:effectLst/>
                        </a:rPr>
                      </a:br>
                      <a:r>
                        <a:rPr lang="hu-HU" sz="1400" b="1" dirty="0" err="1" smtClean="0">
                          <a:solidFill>
                            <a:schemeClr val="tx2">
                              <a:lumMod val="50000"/>
                            </a:schemeClr>
                          </a:solidFill>
                          <a:hlinkClick r:id="rId2"/>
                        </a:rPr>
                        <a:t>Farkos</a:t>
                      </a:r>
                      <a:r>
                        <a:rPr lang="hu-HU" sz="1400" b="1" dirty="0" smtClean="0">
                          <a:solidFill>
                            <a:schemeClr val="tx2">
                              <a:lumMod val="50000"/>
                            </a:schemeClr>
                          </a:solidFill>
                          <a:hlinkClick r:id="rId2"/>
                        </a:rPr>
                        <a:t> Kétéltűek</a:t>
                      </a:r>
                      <a:br>
                        <a:rPr lang="hu-HU" sz="1400" b="1" dirty="0" smtClean="0">
                          <a:solidFill>
                            <a:schemeClr val="tx2">
                              <a:lumMod val="50000"/>
                            </a:schemeClr>
                          </a:solidFill>
                          <a:hlinkClick r:id="rId2"/>
                        </a:rPr>
                      </a:br>
                      <a:r>
                        <a:rPr lang="hu-HU" sz="1400" b="1" i="1" dirty="0" smtClean="0">
                          <a:solidFill>
                            <a:schemeClr val="tx2">
                              <a:lumMod val="50000"/>
                            </a:schemeClr>
                          </a:solidFill>
                          <a:hlinkClick r:id="rId2"/>
                        </a:rPr>
                        <a:t>(</a:t>
                      </a:r>
                      <a:r>
                        <a:rPr lang="hu-HU" sz="1400" b="1" i="1" dirty="0" err="1" smtClean="0">
                          <a:solidFill>
                            <a:schemeClr val="tx2">
                              <a:lumMod val="50000"/>
                            </a:schemeClr>
                          </a:solidFill>
                          <a:hlinkClick r:id="rId2"/>
                        </a:rPr>
                        <a:t>Caudata</a:t>
                      </a:r>
                      <a:r>
                        <a:rPr lang="hu-HU" sz="1400" b="1" i="1" dirty="0" smtClean="0">
                          <a:solidFill>
                            <a:schemeClr val="tx2">
                              <a:lumMod val="50000"/>
                            </a:schemeClr>
                          </a:solidFill>
                          <a:hlinkClick r:id="rId2"/>
                        </a:rPr>
                        <a:t>)</a:t>
                      </a:r>
                      <a:endParaRPr lang="hu-HU" sz="1400" dirty="0" smtClean="0">
                        <a:solidFill>
                          <a:schemeClr val="tx2">
                            <a:lumMod val="50000"/>
                          </a:schemeClr>
                        </a:solidFill>
                        <a:effectLst/>
                      </a:endParaRPr>
                    </a:p>
                    <a:p>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Család</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hlinkClick r:id="rId3"/>
                        </a:rPr>
                        <a:t>Szalamandrafélék családja</a:t>
                      </a:r>
                      <a:br>
                        <a:rPr lang="hu-HU" sz="1400" b="1" dirty="0" smtClean="0">
                          <a:solidFill>
                            <a:schemeClr val="tx2">
                              <a:lumMod val="50000"/>
                            </a:schemeClr>
                          </a:solidFill>
                          <a:hlinkClick r:id="rId3"/>
                        </a:rPr>
                      </a:br>
                      <a:r>
                        <a:rPr lang="hu-HU" sz="1400" b="1" i="1" dirty="0" smtClean="0">
                          <a:solidFill>
                            <a:schemeClr val="tx2">
                              <a:lumMod val="50000"/>
                            </a:schemeClr>
                          </a:solidFill>
                          <a:hlinkClick r:id="rId3"/>
                        </a:rPr>
                        <a:t>(</a:t>
                      </a:r>
                      <a:r>
                        <a:rPr lang="hu-HU" sz="1400" b="1" i="1" dirty="0" err="1" smtClean="0">
                          <a:solidFill>
                            <a:schemeClr val="tx2">
                              <a:lumMod val="50000"/>
                            </a:schemeClr>
                          </a:solidFill>
                          <a:hlinkClick r:id="rId3"/>
                        </a:rPr>
                        <a:t>Salamandridae</a:t>
                      </a:r>
                      <a:r>
                        <a:rPr lang="hu-HU" sz="1400" b="1" i="1" dirty="0" smtClean="0">
                          <a:solidFill>
                            <a:schemeClr val="tx2">
                              <a:lumMod val="50000"/>
                            </a:schemeClr>
                          </a:solidFill>
                          <a:hlinkClick r:id="rId3"/>
                        </a:rPr>
                        <a:t>)</a:t>
                      </a:r>
                      <a:endParaRPr lang="hu-HU" sz="1400" dirty="0" smtClean="0">
                        <a:solidFill>
                          <a:schemeClr val="tx2">
                            <a:lumMod val="50000"/>
                          </a:schemeClr>
                        </a:solidFill>
                        <a:effectLst/>
                      </a:endParaRPr>
                    </a:p>
                    <a:p>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Hazai jogi védettség</a:t>
                      </a:r>
                      <a:r>
                        <a:rPr lang="hu-HU" sz="1400" dirty="0" smtClean="0">
                          <a:effectLst/>
                        </a:rPr>
                        <a:t/>
                      </a:r>
                      <a:br>
                        <a:rPr lang="hu-HU" sz="1400" dirty="0" smtClean="0">
                          <a:effectLst/>
                        </a:rPr>
                      </a:br>
                      <a:r>
                        <a:rPr lang="hu-HU" sz="1400" b="1" dirty="0" smtClean="0">
                          <a:solidFill>
                            <a:schemeClr val="tx2">
                              <a:lumMod val="50000"/>
                            </a:schemeClr>
                          </a:solidFill>
                          <a:effectLst/>
                        </a:rPr>
                        <a:t>Védett faj</a:t>
                      </a:r>
                      <a:endParaRPr lang="hu-HU" sz="1400" dirty="0" smtClean="0">
                        <a:solidFill>
                          <a:schemeClr val="tx2">
                            <a:lumMod val="50000"/>
                          </a:schemeClr>
                        </a:solidFill>
                        <a:effectLst/>
                      </a:endParaRPr>
                    </a:p>
                    <a:p>
                      <a:endParaRPr lang="hu-HU" sz="1400" dirty="0"/>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Természetvédelmi értéke</a:t>
                      </a:r>
                      <a:r>
                        <a:rPr lang="hu-HU" sz="1400" dirty="0" smtClean="0">
                          <a:effectLst/>
                        </a:rPr>
                        <a:t/>
                      </a:r>
                      <a:br>
                        <a:rPr lang="hu-HU" sz="1400" dirty="0" smtClean="0">
                          <a:effectLst/>
                        </a:rPr>
                      </a:br>
                      <a:r>
                        <a:rPr lang="hu-HU" sz="1400" dirty="0" smtClean="0">
                          <a:solidFill>
                            <a:schemeClr val="tx2">
                              <a:lumMod val="50000"/>
                            </a:schemeClr>
                          </a:solidFill>
                          <a:effectLst/>
                        </a:rPr>
                        <a:t>2.000Ft</a:t>
                      </a:r>
                      <a:endParaRPr lang="hu-HU" sz="1400" dirty="0">
                        <a:solidFill>
                          <a:schemeClr val="tx2">
                            <a:lumMod val="50000"/>
                          </a:schemeClr>
                        </a:solidFill>
                      </a:endParaRPr>
                    </a:p>
                  </a:txBody>
                  <a:tcPr>
                    <a:solidFill>
                      <a:srgbClr val="92D050"/>
                    </a:solidFill>
                  </a:tcPr>
                </a:tc>
              </a:tr>
            </a:tbl>
          </a:graphicData>
        </a:graphic>
      </p:graphicFrame>
      <p:sp>
        <p:nvSpPr>
          <p:cNvPr id="6" name="Szövegdoboz 5"/>
          <p:cNvSpPr txBox="1"/>
          <p:nvPr/>
        </p:nvSpPr>
        <p:spPr>
          <a:xfrm>
            <a:off x="179512" y="2204864"/>
            <a:ext cx="4176464" cy="4278094"/>
          </a:xfrm>
          <a:prstGeom prst="rect">
            <a:avLst/>
          </a:prstGeom>
          <a:noFill/>
        </p:spPr>
        <p:txBody>
          <a:bodyPr wrap="square" rtlCol="0">
            <a:spAutoFit/>
          </a:bodyPr>
          <a:lstStyle/>
          <a:p>
            <a:r>
              <a:rPr lang="hu-HU" sz="1600" b="1" dirty="0" smtClean="0"/>
              <a:t>A KIFEJLETT PETTYES GŐTE</a:t>
            </a:r>
            <a:r>
              <a:rPr lang="hu-HU" sz="1600" dirty="0" smtClean="0"/>
              <a:t> hossza 10, esetleg 11 cm. A hímek fejét sötét és világos hosszanti csíkok tarkítják. Háta és oldala világosbarna vagy </a:t>
            </a:r>
            <a:r>
              <a:rPr lang="hu-HU" sz="1600" dirty="0" err="1" smtClean="0"/>
              <a:t>olivazöld</a:t>
            </a:r>
            <a:r>
              <a:rPr lang="hu-HU" sz="1600" dirty="0" smtClean="0"/>
              <a:t> alapon fekete foltos. A hímek csipkés vagy hullámos taraja a szemek között vagy mögött kezdődik és a farok végén hegyesen végződik. Toroktájéka és </a:t>
            </a:r>
            <a:r>
              <a:rPr lang="hu-HU" sz="1600" dirty="0" err="1" smtClean="0"/>
              <a:t>hasoldala</a:t>
            </a:r>
            <a:r>
              <a:rPr lang="hu-HU" sz="1600" dirty="0" smtClean="0"/>
              <a:t> sárgás alapon fekete pöttyös. A farok színe a törzshöz hasonló, azonban alsó éle narancsvörös és kék. A nőstények teste, hasonlóan a hímekhez, világosbarna, fekete pöttyökkel tarkítva. Nincs háttarajuk. Az oldalt a hastól sűrű pontsor választja el. Hasuk közepe sárgás vagy vöröses, fekete pöttyökkel.</a:t>
            </a:r>
            <a:endParaRPr lang="hu-HU" sz="1500" dirty="0"/>
          </a:p>
        </p:txBody>
      </p:sp>
      <p:pic>
        <p:nvPicPr>
          <p:cNvPr id="3074" name="Picture 2" descr="http://herpterkep.mme.hu/images/image.php/Tvulg_par_crop.jpg?width=520&amp;height=240&amp;image=/images/Tvulg_par_cr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2406" y="2636912"/>
            <a:ext cx="3816424" cy="281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49130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5718" y="188640"/>
            <a:ext cx="6248400" cy="414113"/>
          </a:xfrm>
        </p:spPr>
        <p:txBody>
          <a:bodyPr/>
          <a:lstStyle/>
          <a:p>
            <a:r>
              <a:rPr lang="hu-HU" sz="2000" dirty="0" smtClean="0">
                <a:effectLst/>
              </a:rPr>
              <a:t/>
            </a:r>
            <a:br>
              <a:rPr lang="hu-HU" sz="2000" dirty="0" smtClean="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smtClean="0">
                <a:effectLst/>
              </a:rPr>
              <a:t> </a:t>
            </a: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Nagy </a:t>
            </a:r>
            <a:r>
              <a:rPr lang="hu-HU" sz="2000" dirty="0" err="1" smtClean="0">
                <a:effectLst/>
              </a:rPr>
              <a:t>tavibéka</a:t>
            </a:r>
            <a:r>
              <a:rPr lang="hu-HU" sz="2000" dirty="0" smtClean="0">
                <a:effectLst/>
              </a:rPr>
              <a:t> (</a:t>
            </a:r>
            <a:r>
              <a:rPr lang="hu-HU" sz="2000" i="1" dirty="0" err="1" smtClean="0">
                <a:effectLst/>
              </a:rPr>
              <a:t>Pelophylax</a:t>
            </a:r>
            <a:r>
              <a:rPr lang="hu-HU" sz="2000" i="1" dirty="0" smtClean="0">
                <a:effectLst/>
              </a:rPr>
              <a:t> </a:t>
            </a:r>
            <a:r>
              <a:rPr lang="hu-HU" sz="2000" i="1" dirty="0" err="1" smtClean="0">
                <a:effectLst/>
              </a:rPr>
              <a:t>ridibundus</a:t>
            </a:r>
            <a:r>
              <a:rPr lang="hu-HU" sz="2000" i="1" dirty="0" smtClean="0">
                <a:effectLst/>
              </a:rPr>
              <a:t>)</a:t>
            </a:r>
            <a:r>
              <a:rPr lang="hu-HU" sz="2000" dirty="0" smtClean="0">
                <a:effectLst/>
              </a:rPr>
              <a:t> </a:t>
            </a:r>
            <a:endParaRPr lang="hu-HU" sz="2000" dirty="0">
              <a:effectLst/>
            </a:endParaRPr>
          </a:p>
        </p:txBody>
      </p:sp>
      <p:graphicFrame>
        <p:nvGraphicFramePr>
          <p:cNvPr id="5" name="Táblázat 4"/>
          <p:cNvGraphicFramePr>
            <a:graphicFrameLocks noGrp="1"/>
          </p:cNvGraphicFramePr>
          <p:nvPr>
            <p:extLst>
              <p:ext uri="{D42A27DB-BD31-4B8C-83A1-F6EECF244321}">
                <p14:modId xmlns:p14="http://schemas.microsoft.com/office/powerpoint/2010/main" val="3340006443"/>
              </p:ext>
            </p:extLst>
          </p:nvPr>
        </p:nvGraphicFramePr>
        <p:xfrm>
          <a:off x="251520" y="692696"/>
          <a:ext cx="8496944" cy="1158240"/>
        </p:xfrm>
        <a:graphic>
          <a:graphicData uri="http://schemas.openxmlformats.org/drawingml/2006/table">
            <a:tbl>
              <a:tblPr firstRow="1" bandRow="1">
                <a:tableStyleId>{5C22544A-7EE6-4342-B048-85BDC9FD1C3A}</a:tableStyleId>
              </a:tblPr>
              <a:tblGrid>
                <a:gridCol w="1630017"/>
                <a:gridCol w="1630017"/>
                <a:gridCol w="1852534"/>
                <a:gridCol w="1407500"/>
                <a:gridCol w="1976876"/>
              </a:tblGrid>
              <a:tr h="1014224">
                <a:tc>
                  <a:txBody>
                    <a:bodyPr/>
                    <a:lstStyle/>
                    <a:p>
                      <a:r>
                        <a:rPr lang="hu-HU" sz="1400" b="1" dirty="0" smtClean="0">
                          <a:solidFill>
                            <a:schemeClr val="bg1"/>
                          </a:solidFill>
                          <a:effectLst/>
                        </a:rPr>
                        <a:t>Osztály</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rPr>
                        <a:t>Kétéltűek</a:t>
                      </a:r>
                      <a:br>
                        <a:rPr lang="hu-HU" sz="1400" b="1" dirty="0" smtClean="0">
                          <a:solidFill>
                            <a:schemeClr val="tx2">
                              <a:lumMod val="50000"/>
                            </a:schemeClr>
                          </a:solidFill>
                        </a:rPr>
                      </a:br>
                      <a:r>
                        <a:rPr lang="hu-HU" sz="1400" b="1" i="1" dirty="0" smtClean="0">
                          <a:solidFill>
                            <a:schemeClr val="tx2">
                              <a:lumMod val="50000"/>
                            </a:schemeClr>
                          </a:solidFill>
                        </a:rPr>
                        <a:t>(</a:t>
                      </a:r>
                      <a:r>
                        <a:rPr lang="hu-HU" sz="1400" b="1" i="1" dirty="0" err="1" smtClean="0">
                          <a:solidFill>
                            <a:schemeClr val="tx2">
                              <a:lumMod val="50000"/>
                            </a:schemeClr>
                          </a:solidFill>
                        </a:rPr>
                        <a:t>Amphibia</a:t>
                      </a:r>
                      <a:r>
                        <a:rPr lang="hu-HU" sz="1400" b="1" i="1" dirty="0" smtClean="0">
                          <a:solidFill>
                            <a:schemeClr val="tx2">
                              <a:lumMod val="50000"/>
                            </a:schemeClr>
                          </a:solidFill>
                        </a:rPr>
                        <a:t>)</a:t>
                      </a:r>
                      <a:endParaRPr lang="hu-HU" sz="1400" dirty="0">
                        <a:solidFill>
                          <a:schemeClr val="tx2">
                            <a:lumMod val="50000"/>
                          </a:schemeClr>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Rend</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hlinkClick r:id="rId2"/>
                        </a:rPr>
                        <a:t>Farkatlan Kétéltűek</a:t>
                      </a:r>
                      <a:br>
                        <a:rPr lang="hu-HU" sz="1400" b="1" dirty="0" smtClean="0">
                          <a:solidFill>
                            <a:schemeClr val="tx2">
                              <a:lumMod val="50000"/>
                            </a:schemeClr>
                          </a:solidFill>
                          <a:hlinkClick r:id="rId2"/>
                        </a:rPr>
                      </a:br>
                      <a:r>
                        <a:rPr lang="hu-HU" sz="1400" b="1" i="1" dirty="0" smtClean="0">
                          <a:solidFill>
                            <a:schemeClr val="tx2">
                              <a:lumMod val="50000"/>
                            </a:schemeClr>
                          </a:solidFill>
                          <a:hlinkClick r:id="rId2"/>
                        </a:rPr>
                        <a:t>(</a:t>
                      </a:r>
                      <a:r>
                        <a:rPr lang="hu-HU" sz="1400" b="1" i="1" dirty="0" err="1" smtClean="0">
                          <a:solidFill>
                            <a:schemeClr val="tx2">
                              <a:lumMod val="50000"/>
                            </a:schemeClr>
                          </a:solidFill>
                        </a:rPr>
                        <a:t>Anura</a:t>
                      </a:r>
                      <a:r>
                        <a:rPr lang="hu-HU" sz="1400" b="1" i="1" dirty="0" smtClean="0">
                          <a:solidFill>
                            <a:schemeClr val="tx2">
                              <a:lumMod val="50000"/>
                            </a:schemeClr>
                          </a:solidFill>
                        </a:rPr>
                        <a:t>)</a:t>
                      </a:r>
                      <a:endParaRPr lang="hu-HU" sz="1400" dirty="0" smtClean="0">
                        <a:solidFill>
                          <a:schemeClr val="tx2">
                            <a:lumMod val="50000"/>
                          </a:schemeClr>
                        </a:solidFill>
                        <a:effectLst/>
                      </a:endParaRPr>
                    </a:p>
                    <a:p>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Család</a:t>
                      </a:r>
                      <a:r>
                        <a:rPr lang="hu-HU" sz="1400" dirty="0" smtClean="0">
                          <a:solidFill>
                            <a:schemeClr val="bg1"/>
                          </a:solidFill>
                          <a:effectLst/>
                        </a:rPr>
                        <a:t/>
                      </a:r>
                      <a:br>
                        <a:rPr lang="hu-HU" sz="1400" dirty="0" smtClean="0">
                          <a:solidFill>
                            <a:schemeClr val="bg1"/>
                          </a:solidFill>
                          <a:effectLst/>
                        </a:rPr>
                      </a:br>
                      <a:r>
                        <a:rPr lang="hu-HU" sz="1400" b="1" u="none" strike="noStrike" kern="1200" dirty="0" smtClean="0">
                          <a:solidFill>
                            <a:schemeClr val="lt1"/>
                          </a:solidFill>
                          <a:effectLst/>
                          <a:latin typeface="+mn-lt"/>
                          <a:ea typeface="+mn-ea"/>
                          <a:cs typeface="+mn-cs"/>
                          <a:hlinkClick r:id="rId3"/>
                        </a:rPr>
                        <a:t>Valódibéka-félék</a:t>
                      </a:r>
                      <a:br>
                        <a:rPr lang="hu-HU" sz="1400" b="1" u="none" strike="noStrike" kern="1200" dirty="0" smtClean="0">
                          <a:solidFill>
                            <a:schemeClr val="lt1"/>
                          </a:solidFill>
                          <a:effectLst/>
                          <a:latin typeface="+mn-lt"/>
                          <a:ea typeface="+mn-ea"/>
                          <a:cs typeface="+mn-cs"/>
                          <a:hlinkClick r:id="rId3"/>
                        </a:rPr>
                      </a:br>
                      <a:r>
                        <a:rPr lang="hu-HU" sz="1400" b="1" i="1" u="none" strike="noStrike" kern="1200" dirty="0" smtClean="0">
                          <a:solidFill>
                            <a:schemeClr val="lt1"/>
                          </a:solidFill>
                          <a:effectLst/>
                          <a:latin typeface="+mn-lt"/>
                          <a:ea typeface="+mn-ea"/>
                          <a:cs typeface="+mn-cs"/>
                          <a:hlinkClick r:id="rId3"/>
                        </a:rPr>
                        <a:t>(</a:t>
                      </a:r>
                      <a:r>
                        <a:rPr lang="hu-HU" sz="1400" b="1" i="1" u="none" strike="noStrike" kern="1200" dirty="0" err="1" smtClean="0">
                          <a:solidFill>
                            <a:schemeClr val="lt1"/>
                          </a:solidFill>
                          <a:effectLst/>
                          <a:latin typeface="+mn-lt"/>
                          <a:ea typeface="+mn-ea"/>
                          <a:cs typeface="+mn-cs"/>
                          <a:hlinkClick r:id="rId3"/>
                        </a:rPr>
                        <a:t>Ranidae</a:t>
                      </a:r>
                      <a:r>
                        <a:rPr lang="hu-HU" sz="1400" b="1" i="1" u="none" strike="noStrike" kern="1200" dirty="0" smtClean="0">
                          <a:solidFill>
                            <a:schemeClr val="lt1"/>
                          </a:solidFill>
                          <a:effectLst/>
                          <a:latin typeface="+mn-lt"/>
                          <a:ea typeface="+mn-ea"/>
                          <a:cs typeface="+mn-cs"/>
                          <a:hlinkClick r:id="rId3"/>
                        </a:rPr>
                        <a:t>)</a:t>
                      </a:r>
                      <a:r>
                        <a:rPr lang="hu-HU" sz="1400" b="1" u="none" strike="noStrike" kern="1200" dirty="0" smtClean="0">
                          <a:solidFill>
                            <a:schemeClr val="lt1"/>
                          </a:solidFill>
                          <a:effectLst/>
                          <a:latin typeface="+mn-lt"/>
                          <a:ea typeface="+mn-ea"/>
                          <a:cs typeface="+mn-cs"/>
                          <a:hlinkClick r:id="rId3"/>
                        </a:rPr>
                        <a:t> </a:t>
                      </a:r>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Hazai jogi védettség</a:t>
                      </a:r>
                      <a:r>
                        <a:rPr lang="hu-HU" sz="1400" dirty="0" smtClean="0">
                          <a:effectLst/>
                        </a:rPr>
                        <a:t/>
                      </a:r>
                      <a:br>
                        <a:rPr lang="hu-HU" sz="1400" dirty="0" smtClean="0">
                          <a:effectLst/>
                        </a:rPr>
                      </a:br>
                      <a:r>
                        <a:rPr lang="hu-HU" sz="1400" b="1" dirty="0" smtClean="0">
                          <a:solidFill>
                            <a:schemeClr val="tx2">
                              <a:lumMod val="50000"/>
                            </a:schemeClr>
                          </a:solidFill>
                          <a:effectLst/>
                        </a:rPr>
                        <a:t>Védett faj</a:t>
                      </a:r>
                      <a:endParaRPr lang="hu-HU" sz="1400" dirty="0" smtClean="0">
                        <a:solidFill>
                          <a:schemeClr val="tx2">
                            <a:lumMod val="50000"/>
                          </a:schemeClr>
                        </a:solidFill>
                        <a:effectLst/>
                      </a:endParaRPr>
                    </a:p>
                    <a:p>
                      <a:endParaRPr lang="hu-HU" sz="1400" dirty="0"/>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Természetvédelmi értéke</a:t>
                      </a:r>
                      <a:r>
                        <a:rPr lang="hu-HU" sz="1400" dirty="0" smtClean="0">
                          <a:effectLst/>
                        </a:rPr>
                        <a:t/>
                      </a:r>
                      <a:br>
                        <a:rPr lang="hu-HU" sz="1400" dirty="0" smtClean="0">
                          <a:effectLst/>
                        </a:rPr>
                      </a:br>
                      <a:r>
                        <a:rPr lang="hu-HU" sz="1400" dirty="0" smtClean="0">
                          <a:solidFill>
                            <a:schemeClr val="tx2">
                              <a:lumMod val="50000"/>
                            </a:schemeClr>
                          </a:solidFill>
                          <a:effectLst/>
                        </a:rPr>
                        <a:t>2.000Ft</a:t>
                      </a:r>
                      <a:endParaRPr lang="hu-HU" sz="1400" dirty="0">
                        <a:solidFill>
                          <a:schemeClr val="tx2">
                            <a:lumMod val="50000"/>
                          </a:schemeClr>
                        </a:solidFill>
                      </a:endParaRPr>
                    </a:p>
                  </a:txBody>
                  <a:tcPr>
                    <a:solidFill>
                      <a:srgbClr val="92D050"/>
                    </a:solidFill>
                  </a:tcPr>
                </a:tc>
              </a:tr>
            </a:tbl>
          </a:graphicData>
        </a:graphic>
      </p:graphicFrame>
      <p:sp>
        <p:nvSpPr>
          <p:cNvPr id="6" name="Szövegdoboz 5"/>
          <p:cNvSpPr txBox="1"/>
          <p:nvPr/>
        </p:nvSpPr>
        <p:spPr>
          <a:xfrm>
            <a:off x="165718" y="2113991"/>
            <a:ext cx="4176464" cy="4016484"/>
          </a:xfrm>
          <a:prstGeom prst="rect">
            <a:avLst/>
          </a:prstGeom>
          <a:noFill/>
        </p:spPr>
        <p:txBody>
          <a:bodyPr wrap="square" rtlCol="0">
            <a:spAutoFit/>
          </a:bodyPr>
          <a:lstStyle/>
          <a:p>
            <a:r>
              <a:rPr lang="hu-HU" sz="1500" b="1" dirty="0" smtClean="0"/>
              <a:t>A NAGY TAVIBÉKA</a:t>
            </a:r>
            <a:r>
              <a:rPr lang="hu-HU" sz="1500" dirty="0" smtClean="0"/>
              <a:t> testhossza (lábak nélkül) elérheti a 15 cm-t. Általában közép- vagy sötétzöld színű, a gerince mentén gyakorta látható egy hosszanti vékony, világoszöld csík. Hátán egészen sötét olajzöld, szinte fekete foltok is gyakran megjelennek. Hasa piszkosfehér, rendszerint feketés foltokkal tarkított. A combok hátsó fele tigrismintaszerűen sávozott, de eltérően a többi zöldbékánkétól a világos sávok piszkosfehérek, és nem sárgák. A comb a testhosszhoz képest kifejezetten hosszú, a hátsó lábfejen növő sarokgumó azonban rövid és alacsony. Nászidőszakban a hím mellső lábán sötétszürke </a:t>
            </a:r>
            <a:r>
              <a:rPr lang="hu-HU" sz="1500" dirty="0" err="1" smtClean="0"/>
              <a:t>hüvelykvánkos</a:t>
            </a:r>
            <a:r>
              <a:rPr lang="hu-HU" sz="1500" dirty="0" smtClean="0"/>
              <a:t> fejlődik, hanghólyagja szintén sötétszürke.</a:t>
            </a:r>
            <a:endParaRPr lang="hu-HU" sz="1500" b="1" dirty="0"/>
          </a:p>
        </p:txBody>
      </p:sp>
      <p:pic>
        <p:nvPicPr>
          <p:cNvPr id="60418" name="Picture 2" descr="http://herpterkep.mme.hu/images/image.php/DSC_0262.jpg?width=520&amp;height=240&amp;image=/images/DSC_02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4116" y="2204864"/>
            <a:ext cx="4449884"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24932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herpterkep.mme.hu/images/IMG_48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491880" cy="261891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4211960" y="476672"/>
            <a:ext cx="4572000" cy="738664"/>
          </a:xfrm>
          <a:prstGeom prst="rect">
            <a:avLst/>
          </a:prstGeom>
        </p:spPr>
        <p:txBody>
          <a:bodyPr>
            <a:spAutoFit/>
          </a:bodyPr>
          <a:lstStyle/>
          <a:p>
            <a:r>
              <a:rPr lang="hu-HU" sz="1400" b="1" dirty="0" smtClean="0"/>
              <a:t>Nagy </a:t>
            </a:r>
            <a:r>
              <a:rPr lang="hu-HU" sz="1400" b="1" dirty="0" err="1" smtClean="0"/>
              <a:t>tavibéka</a:t>
            </a:r>
            <a:r>
              <a:rPr lang="hu-HU" sz="1400" b="1" dirty="0" smtClean="0"/>
              <a:t> mintázata</a:t>
            </a:r>
          </a:p>
          <a:p>
            <a:r>
              <a:rPr lang="hu-HU" sz="1400" dirty="0" smtClean="0"/>
              <a:t>Robosztus termetű állat, hátán gyakoriak a szabályos korong alakú, sötét </a:t>
            </a:r>
            <a:r>
              <a:rPr lang="hu-HU" sz="1400" dirty="0" err="1" smtClean="0"/>
              <a:t>olivazöld</a:t>
            </a:r>
            <a:r>
              <a:rPr lang="hu-HU" sz="1400" dirty="0" smtClean="0"/>
              <a:t> foltok.</a:t>
            </a:r>
            <a:endParaRPr lang="hu-HU" sz="1400" dirty="0"/>
          </a:p>
        </p:txBody>
      </p:sp>
      <p:pic>
        <p:nvPicPr>
          <p:cNvPr id="61444" name="Picture 4" descr="http://herpterkep.mme.hu/images/p2036597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996952"/>
            <a:ext cx="3452227" cy="2073015"/>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323528" y="5341738"/>
            <a:ext cx="3024336" cy="738664"/>
          </a:xfrm>
          <a:prstGeom prst="rect">
            <a:avLst/>
          </a:prstGeom>
        </p:spPr>
        <p:txBody>
          <a:bodyPr wrap="square">
            <a:spAutoFit/>
          </a:bodyPr>
          <a:lstStyle/>
          <a:p>
            <a:pPr algn="ctr"/>
            <a:r>
              <a:rPr lang="hu-HU" sz="1400" b="1" dirty="0" smtClean="0"/>
              <a:t>Nagy </a:t>
            </a:r>
            <a:r>
              <a:rPr lang="hu-HU" sz="1400" b="1" dirty="0" err="1" smtClean="0"/>
              <a:t>tavibéka</a:t>
            </a:r>
            <a:endParaRPr lang="hu-HU" sz="1400" b="1" dirty="0" smtClean="0"/>
          </a:p>
          <a:p>
            <a:pPr algn="ctr"/>
            <a:r>
              <a:rPr lang="hu-HU" sz="1400" dirty="0" smtClean="0"/>
              <a:t>Ébrenléti időszakát nagyjából végig a vízben tölti.</a:t>
            </a:r>
            <a:endParaRPr lang="hu-HU" sz="1400" dirty="0"/>
          </a:p>
        </p:txBody>
      </p:sp>
      <p:pic>
        <p:nvPicPr>
          <p:cNvPr id="61446" name="Picture 6" descr="http://herpterkep.mme.hu/images/Nagytavibeka_by_HalpernBali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79" y="1484784"/>
            <a:ext cx="3007221" cy="4009628"/>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4201818" y="5711070"/>
            <a:ext cx="4303364" cy="523220"/>
          </a:xfrm>
          <a:prstGeom prst="rect">
            <a:avLst/>
          </a:prstGeom>
        </p:spPr>
        <p:txBody>
          <a:bodyPr wrap="square">
            <a:spAutoFit/>
          </a:bodyPr>
          <a:lstStyle/>
          <a:p>
            <a:pPr algn="ctr"/>
            <a:r>
              <a:rPr lang="hu-HU" sz="1400" b="1" dirty="0" smtClean="0"/>
              <a:t>Nagy </a:t>
            </a:r>
            <a:r>
              <a:rPr lang="hu-HU" sz="1400" b="1" dirty="0" err="1" smtClean="0"/>
              <a:t>tavibéka</a:t>
            </a:r>
            <a:r>
              <a:rPr lang="hu-HU" sz="1400" b="1" dirty="0" smtClean="0"/>
              <a:t> </a:t>
            </a:r>
            <a:r>
              <a:rPr lang="hu-HU" sz="1400" b="1" dirty="0" err="1" smtClean="0"/>
              <a:t>hasmintája</a:t>
            </a:r>
            <a:endParaRPr lang="hu-HU" sz="1400" b="1" dirty="0" smtClean="0"/>
          </a:p>
          <a:p>
            <a:pPr algn="ctr"/>
            <a:r>
              <a:rPr lang="hu-HU" sz="1400" dirty="0" smtClean="0"/>
              <a:t>Hasa többnyire szürkével vagy feketével foltos</a:t>
            </a:r>
            <a:endParaRPr lang="hu-HU" sz="1400" dirty="0"/>
          </a:p>
        </p:txBody>
      </p:sp>
    </p:spTree>
    <p:extLst>
      <p:ext uri="{BB962C8B-B14F-4D97-AF65-F5344CB8AC3E}">
        <p14:creationId xmlns:p14="http://schemas.microsoft.com/office/powerpoint/2010/main" val="37661161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herpterkep.mme.hu/images/DSC_02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007101" cy="2664296"/>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4139952" y="404664"/>
            <a:ext cx="4176464" cy="523220"/>
          </a:xfrm>
          <a:prstGeom prst="rect">
            <a:avLst/>
          </a:prstGeom>
        </p:spPr>
        <p:txBody>
          <a:bodyPr wrap="square">
            <a:spAutoFit/>
          </a:bodyPr>
          <a:lstStyle/>
          <a:p>
            <a:r>
              <a:rPr lang="hu-HU" sz="1400" b="1" dirty="0" smtClean="0"/>
              <a:t>Nagy </a:t>
            </a:r>
            <a:r>
              <a:rPr lang="hu-HU" sz="1400" b="1" dirty="0" err="1" smtClean="0"/>
              <a:t>tavibéka</a:t>
            </a:r>
            <a:r>
              <a:rPr lang="hu-HU" sz="1400" b="1" dirty="0" smtClean="0"/>
              <a:t> portré</a:t>
            </a:r>
          </a:p>
          <a:p>
            <a:r>
              <a:rPr lang="hu-HU" sz="1400" dirty="0" smtClean="0"/>
              <a:t>Szem mögött jól látható a dobhártya.</a:t>
            </a:r>
            <a:endParaRPr lang="hu-HU" sz="1400" dirty="0"/>
          </a:p>
        </p:txBody>
      </p:sp>
      <p:pic>
        <p:nvPicPr>
          <p:cNvPr id="62468" name="Picture 4" descr="http://herpterkep.mme.hu/images/Rrid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86203"/>
            <a:ext cx="5671036" cy="3782537"/>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6224533" y="3429000"/>
            <a:ext cx="2376264" cy="1384995"/>
          </a:xfrm>
          <a:prstGeom prst="rect">
            <a:avLst/>
          </a:prstGeom>
        </p:spPr>
        <p:txBody>
          <a:bodyPr wrap="square">
            <a:spAutoFit/>
          </a:bodyPr>
          <a:lstStyle/>
          <a:p>
            <a:r>
              <a:rPr lang="hu-HU" sz="1400" b="1" dirty="0" smtClean="0"/>
              <a:t>Nagy </a:t>
            </a:r>
            <a:r>
              <a:rPr lang="hu-HU" sz="1400" b="1" dirty="0" err="1" smtClean="0"/>
              <a:t>tavibéka</a:t>
            </a:r>
            <a:r>
              <a:rPr lang="hu-HU" sz="1400" b="1" dirty="0" smtClean="0"/>
              <a:t> fiatal példánya</a:t>
            </a:r>
          </a:p>
          <a:p>
            <a:r>
              <a:rPr lang="hu-HU" sz="1400" i="1" dirty="0" smtClean="0"/>
              <a:t>Hátát rendszerint nagy méretű és éles körvonalú, sötét </a:t>
            </a:r>
            <a:r>
              <a:rPr lang="hu-HU" sz="1400" i="1" dirty="0" err="1" smtClean="0"/>
              <a:t>olivazöld</a:t>
            </a:r>
            <a:r>
              <a:rPr lang="hu-HU" sz="1400" i="1" dirty="0" smtClean="0"/>
              <a:t> foltok </a:t>
            </a:r>
            <a:r>
              <a:rPr lang="hu-HU" sz="1400" i="1" dirty="0" err="1" smtClean="0"/>
              <a:t>díszitik</a:t>
            </a:r>
            <a:r>
              <a:rPr lang="hu-HU" sz="1400" i="1" dirty="0" smtClean="0"/>
              <a:t>.</a:t>
            </a:r>
            <a:endParaRPr lang="hu-HU" sz="1400" i="1" dirty="0"/>
          </a:p>
        </p:txBody>
      </p:sp>
    </p:spTree>
    <p:extLst>
      <p:ext uri="{BB962C8B-B14F-4D97-AF65-F5344CB8AC3E}">
        <p14:creationId xmlns:p14="http://schemas.microsoft.com/office/powerpoint/2010/main" val="135605852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herpterkep.mme.hu/images/Rridi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425" y="548680"/>
            <a:ext cx="4128458" cy="3456384"/>
          </a:xfrm>
          <a:prstGeom prst="rect">
            <a:avLst/>
          </a:prstGeom>
          <a:noFill/>
          <a:extLst>
            <a:ext uri="{909E8E84-426E-40DD-AFC4-6F175D3DCCD1}">
              <a14:hiddenFill xmlns:a14="http://schemas.microsoft.com/office/drawing/2010/main">
                <a:solidFill>
                  <a:srgbClr val="FFFFFF"/>
                </a:solidFill>
              </a14:hiddenFill>
            </a:ext>
          </a:extLst>
        </p:spPr>
      </p:pic>
      <p:pic>
        <p:nvPicPr>
          <p:cNvPr id="63492" name="Picture 4" descr="http://herpterkep.mme.hu/images/Rridi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694563"/>
            <a:ext cx="3991694" cy="3022469"/>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5724128" y="4615607"/>
            <a:ext cx="2358008" cy="738664"/>
          </a:xfrm>
          <a:prstGeom prst="rect">
            <a:avLst/>
          </a:prstGeom>
        </p:spPr>
        <p:txBody>
          <a:bodyPr wrap="square">
            <a:spAutoFit/>
          </a:bodyPr>
          <a:lstStyle/>
          <a:p>
            <a:r>
              <a:rPr lang="hu-HU" sz="1400" b="1" dirty="0" smtClean="0"/>
              <a:t>Nagy </a:t>
            </a:r>
            <a:r>
              <a:rPr lang="hu-HU" sz="1400" b="1" dirty="0" err="1" smtClean="0"/>
              <a:t>tavibéka</a:t>
            </a:r>
            <a:r>
              <a:rPr lang="hu-HU" sz="1400" b="1" dirty="0" smtClean="0"/>
              <a:t> nőstény</a:t>
            </a:r>
          </a:p>
          <a:p>
            <a:r>
              <a:rPr lang="hu-HU" sz="1400" dirty="0" smtClean="0"/>
              <a:t>A nőstények termetes méretűre nőhetnek.</a:t>
            </a:r>
            <a:endParaRPr lang="hu-HU" sz="1400" dirty="0"/>
          </a:p>
        </p:txBody>
      </p:sp>
      <p:sp>
        <p:nvSpPr>
          <p:cNvPr id="3" name="Téglalap 2"/>
          <p:cNvSpPr/>
          <p:nvPr/>
        </p:nvSpPr>
        <p:spPr>
          <a:xfrm>
            <a:off x="683568" y="4641165"/>
            <a:ext cx="2837725" cy="738664"/>
          </a:xfrm>
          <a:prstGeom prst="rect">
            <a:avLst/>
          </a:prstGeom>
        </p:spPr>
        <p:txBody>
          <a:bodyPr wrap="square">
            <a:spAutoFit/>
          </a:bodyPr>
          <a:lstStyle/>
          <a:p>
            <a:r>
              <a:rPr lang="hu-HU" sz="1400" b="1" dirty="0" smtClean="0"/>
              <a:t>Nagy </a:t>
            </a:r>
            <a:r>
              <a:rPr lang="hu-HU" sz="1400" b="1" dirty="0" err="1" smtClean="0"/>
              <a:t>tavibéka</a:t>
            </a:r>
            <a:r>
              <a:rPr lang="hu-HU" sz="1400" b="1" dirty="0" smtClean="0"/>
              <a:t> hasi oldala</a:t>
            </a:r>
          </a:p>
          <a:p>
            <a:r>
              <a:rPr lang="hu-HU" sz="1400" dirty="0" smtClean="0"/>
              <a:t>Hasukat szürke vagy fekete foltok díszítik.</a:t>
            </a:r>
            <a:endParaRPr lang="hu-HU" sz="1400" dirty="0"/>
          </a:p>
        </p:txBody>
      </p:sp>
    </p:spTree>
    <p:extLst>
      <p:ext uri="{BB962C8B-B14F-4D97-AF65-F5344CB8AC3E}">
        <p14:creationId xmlns:p14="http://schemas.microsoft.com/office/powerpoint/2010/main" val="23329443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5718" y="188640"/>
            <a:ext cx="6248400" cy="414113"/>
          </a:xfrm>
        </p:spPr>
        <p:txBody>
          <a:bodyPr/>
          <a:lstStyle/>
          <a:p>
            <a:r>
              <a:rPr lang="hu-HU" sz="2000" dirty="0" smtClean="0">
                <a:effectLst/>
              </a:rPr>
              <a:t/>
            </a:r>
            <a:br>
              <a:rPr lang="hu-HU" sz="2000" dirty="0" smtClean="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smtClean="0">
                <a:effectLst/>
              </a:rPr>
              <a:t> </a:t>
            </a: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Kis </a:t>
            </a:r>
            <a:r>
              <a:rPr lang="hu-HU" sz="2000" dirty="0" err="1">
                <a:effectLst/>
              </a:rPr>
              <a:t>tavibéka</a:t>
            </a:r>
            <a:r>
              <a:rPr lang="hu-HU" sz="2000" dirty="0">
                <a:effectLst/>
              </a:rPr>
              <a:t> </a:t>
            </a:r>
            <a:r>
              <a:rPr lang="hu-HU" sz="2000" dirty="0" smtClean="0">
                <a:effectLst/>
              </a:rPr>
              <a:t>(</a:t>
            </a:r>
            <a:r>
              <a:rPr lang="hu-HU" sz="2000" i="1" dirty="0" err="1" smtClean="0">
                <a:effectLst/>
              </a:rPr>
              <a:t>Pelophylax</a:t>
            </a:r>
            <a:r>
              <a:rPr lang="hu-HU" sz="2000" i="1" dirty="0" smtClean="0">
                <a:effectLst/>
              </a:rPr>
              <a:t> </a:t>
            </a:r>
            <a:r>
              <a:rPr lang="hu-HU" sz="2000" i="1" dirty="0" err="1" smtClean="0">
                <a:effectLst/>
              </a:rPr>
              <a:t>lessonae</a:t>
            </a:r>
            <a:r>
              <a:rPr lang="hu-HU" sz="2000" i="1" dirty="0" smtClean="0">
                <a:effectLst/>
              </a:rPr>
              <a:t>)</a:t>
            </a:r>
            <a:r>
              <a:rPr lang="hu-HU" sz="2000" dirty="0" smtClean="0">
                <a:effectLst/>
              </a:rPr>
              <a:t> </a:t>
            </a:r>
            <a:endParaRPr lang="hu-HU" sz="2000" dirty="0">
              <a:effectLst/>
            </a:endParaRPr>
          </a:p>
        </p:txBody>
      </p:sp>
      <p:graphicFrame>
        <p:nvGraphicFramePr>
          <p:cNvPr id="5" name="Táblázat 4"/>
          <p:cNvGraphicFramePr>
            <a:graphicFrameLocks noGrp="1"/>
          </p:cNvGraphicFramePr>
          <p:nvPr>
            <p:extLst>
              <p:ext uri="{D42A27DB-BD31-4B8C-83A1-F6EECF244321}">
                <p14:modId xmlns:p14="http://schemas.microsoft.com/office/powerpoint/2010/main" val="86977665"/>
              </p:ext>
            </p:extLst>
          </p:nvPr>
        </p:nvGraphicFramePr>
        <p:xfrm>
          <a:off x="251520" y="692696"/>
          <a:ext cx="8496944" cy="1158240"/>
        </p:xfrm>
        <a:graphic>
          <a:graphicData uri="http://schemas.openxmlformats.org/drawingml/2006/table">
            <a:tbl>
              <a:tblPr firstRow="1" bandRow="1">
                <a:tableStyleId>{5C22544A-7EE6-4342-B048-85BDC9FD1C3A}</a:tableStyleId>
              </a:tblPr>
              <a:tblGrid>
                <a:gridCol w="1630017"/>
                <a:gridCol w="1630017"/>
                <a:gridCol w="1852534"/>
                <a:gridCol w="1407500"/>
                <a:gridCol w="1976876"/>
              </a:tblGrid>
              <a:tr h="1014224">
                <a:tc>
                  <a:txBody>
                    <a:bodyPr/>
                    <a:lstStyle/>
                    <a:p>
                      <a:r>
                        <a:rPr lang="hu-HU" sz="1400" b="1" dirty="0" smtClean="0">
                          <a:solidFill>
                            <a:schemeClr val="bg1"/>
                          </a:solidFill>
                          <a:effectLst/>
                        </a:rPr>
                        <a:t>Osztály</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rPr>
                        <a:t>Kétéltűek</a:t>
                      </a:r>
                      <a:br>
                        <a:rPr lang="hu-HU" sz="1400" b="1" dirty="0" smtClean="0">
                          <a:solidFill>
                            <a:schemeClr val="tx2">
                              <a:lumMod val="50000"/>
                            </a:schemeClr>
                          </a:solidFill>
                        </a:rPr>
                      </a:br>
                      <a:r>
                        <a:rPr lang="hu-HU" sz="1400" b="1" i="1" dirty="0" smtClean="0">
                          <a:solidFill>
                            <a:schemeClr val="tx2">
                              <a:lumMod val="50000"/>
                            </a:schemeClr>
                          </a:solidFill>
                        </a:rPr>
                        <a:t>(</a:t>
                      </a:r>
                      <a:r>
                        <a:rPr lang="hu-HU" sz="1400" b="1" i="1" dirty="0" err="1" smtClean="0">
                          <a:solidFill>
                            <a:schemeClr val="tx2">
                              <a:lumMod val="50000"/>
                            </a:schemeClr>
                          </a:solidFill>
                        </a:rPr>
                        <a:t>Amphibia</a:t>
                      </a:r>
                      <a:r>
                        <a:rPr lang="hu-HU" sz="1400" b="1" i="1" dirty="0" smtClean="0">
                          <a:solidFill>
                            <a:schemeClr val="tx2">
                              <a:lumMod val="50000"/>
                            </a:schemeClr>
                          </a:solidFill>
                        </a:rPr>
                        <a:t>)</a:t>
                      </a:r>
                      <a:endParaRPr lang="hu-HU" sz="1400" dirty="0">
                        <a:solidFill>
                          <a:schemeClr val="tx2">
                            <a:lumMod val="50000"/>
                          </a:schemeClr>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Rend</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hlinkClick r:id="rId2"/>
                        </a:rPr>
                        <a:t>Farkatlan Kétéltűek</a:t>
                      </a:r>
                      <a:br>
                        <a:rPr lang="hu-HU" sz="1400" b="1" dirty="0" smtClean="0">
                          <a:solidFill>
                            <a:schemeClr val="tx2">
                              <a:lumMod val="50000"/>
                            </a:schemeClr>
                          </a:solidFill>
                          <a:hlinkClick r:id="rId2"/>
                        </a:rPr>
                      </a:br>
                      <a:r>
                        <a:rPr lang="hu-HU" sz="1400" b="1" i="1" dirty="0" smtClean="0">
                          <a:solidFill>
                            <a:schemeClr val="tx2">
                              <a:lumMod val="50000"/>
                            </a:schemeClr>
                          </a:solidFill>
                          <a:hlinkClick r:id="rId2"/>
                        </a:rPr>
                        <a:t>(</a:t>
                      </a:r>
                      <a:r>
                        <a:rPr lang="hu-HU" sz="1400" b="1" i="1" dirty="0" err="1" smtClean="0">
                          <a:solidFill>
                            <a:schemeClr val="tx2">
                              <a:lumMod val="50000"/>
                            </a:schemeClr>
                          </a:solidFill>
                        </a:rPr>
                        <a:t>Anura</a:t>
                      </a:r>
                      <a:r>
                        <a:rPr lang="hu-HU" sz="1400" b="1" i="1" dirty="0" smtClean="0">
                          <a:solidFill>
                            <a:schemeClr val="tx2">
                              <a:lumMod val="50000"/>
                            </a:schemeClr>
                          </a:solidFill>
                        </a:rPr>
                        <a:t>)</a:t>
                      </a:r>
                      <a:endParaRPr lang="hu-HU" sz="1400" dirty="0" smtClean="0">
                        <a:solidFill>
                          <a:schemeClr val="tx2">
                            <a:lumMod val="50000"/>
                          </a:schemeClr>
                        </a:solidFill>
                        <a:effectLst/>
                      </a:endParaRPr>
                    </a:p>
                    <a:p>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Család</a:t>
                      </a:r>
                      <a:r>
                        <a:rPr lang="hu-HU" sz="1400" dirty="0" smtClean="0">
                          <a:solidFill>
                            <a:schemeClr val="bg1"/>
                          </a:solidFill>
                          <a:effectLst/>
                        </a:rPr>
                        <a:t/>
                      </a:r>
                      <a:br>
                        <a:rPr lang="hu-HU" sz="1400" dirty="0" smtClean="0">
                          <a:solidFill>
                            <a:schemeClr val="bg1"/>
                          </a:solidFill>
                          <a:effectLst/>
                        </a:rPr>
                      </a:br>
                      <a:r>
                        <a:rPr lang="hu-HU" sz="1400" b="1" u="none" strike="noStrike" kern="1200" dirty="0" smtClean="0">
                          <a:solidFill>
                            <a:schemeClr val="lt1"/>
                          </a:solidFill>
                          <a:effectLst/>
                          <a:latin typeface="+mn-lt"/>
                          <a:ea typeface="+mn-ea"/>
                          <a:cs typeface="+mn-cs"/>
                          <a:hlinkClick r:id="rId3"/>
                        </a:rPr>
                        <a:t>Valódibéka-félék</a:t>
                      </a:r>
                      <a:br>
                        <a:rPr lang="hu-HU" sz="1400" b="1" u="none" strike="noStrike" kern="1200" dirty="0" smtClean="0">
                          <a:solidFill>
                            <a:schemeClr val="lt1"/>
                          </a:solidFill>
                          <a:effectLst/>
                          <a:latin typeface="+mn-lt"/>
                          <a:ea typeface="+mn-ea"/>
                          <a:cs typeface="+mn-cs"/>
                          <a:hlinkClick r:id="rId3"/>
                        </a:rPr>
                      </a:br>
                      <a:r>
                        <a:rPr lang="hu-HU" sz="1400" b="1" i="1" u="none" strike="noStrike" kern="1200" dirty="0" smtClean="0">
                          <a:solidFill>
                            <a:schemeClr val="lt1"/>
                          </a:solidFill>
                          <a:effectLst/>
                          <a:latin typeface="+mn-lt"/>
                          <a:ea typeface="+mn-ea"/>
                          <a:cs typeface="+mn-cs"/>
                          <a:hlinkClick r:id="rId3"/>
                        </a:rPr>
                        <a:t>(</a:t>
                      </a:r>
                      <a:r>
                        <a:rPr lang="hu-HU" sz="1400" b="1" i="1" u="none" strike="noStrike" kern="1200" dirty="0" err="1" smtClean="0">
                          <a:solidFill>
                            <a:schemeClr val="lt1"/>
                          </a:solidFill>
                          <a:effectLst/>
                          <a:latin typeface="+mn-lt"/>
                          <a:ea typeface="+mn-ea"/>
                          <a:cs typeface="+mn-cs"/>
                          <a:hlinkClick r:id="rId3"/>
                        </a:rPr>
                        <a:t>Ranidae</a:t>
                      </a:r>
                      <a:r>
                        <a:rPr lang="hu-HU" sz="1400" b="1" i="1" u="none" strike="noStrike" kern="1200" dirty="0" smtClean="0">
                          <a:solidFill>
                            <a:schemeClr val="lt1"/>
                          </a:solidFill>
                          <a:effectLst/>
                          <a:latin typeface="+mn-lt"/>
                          <a:ea typeface="+mn-ea"/>
                          <a:cs typeface="+mn-cs"/>
                          <a:hlinkClick r:id="rId3"/>
                        </a:rPr>
                        <a:t>)</a:t>
                      </a:r>
                      <a:r>
                        <a:rPr lang="hu-HU" sz="1400" b="1" u="none" strike="noStrike" kern="1200" dirty="0" smtClean="0">
                          <a:solidFill>
                            <a:schemeClr val="lt1"/>
                          </a:solidFill>
                          <a:effectLst/>
                          <a:latin typeface="+mn-lt"/>
                          <a:ea typeface="+mn-ea"/>
                          <a:cs typeface="+mn-cs"/>
                          <a:hlinkClick r:id="rId3"/>
                        </a:rPr>
                        <a:t> </a:t>
                      </a:r>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Hazai jogi védettség</a:t>
                      </a:r>
                      <a:r>
                        <a:rPr lang="hu-HU" sz="1400" dirty="0" smtClean="0">
                          <a:effectLst/>
                        </a:rPr>
                        <a:t/>
                      </a:r>
                      <a:br>
                        <a:rPr lang="hu-HU" sz="1400" dirty="0" smtClean="0">
                          <a:effectLst/>
                        </a:rPr>
                      </a:br>
                      <a:r>
                        <a:rPr lang="hu-HU" sz="1400" b="1" dirty="0" smtClean="0">
                          <a:solidFill>
                            <a:schemeClr val="tx2">
                              <a:lumMod val="50000"/>
                            </a:schemeClr>
                          </a:solidFill>
                          <a:effectLst/>
                        </a:rPr>
                        <a:t>Védett faj</a:t>
                      </a:r>
                      <a:endParaRPr lang="hu-HU" sz="1400" dirty="0" smtClean="0">
                        <a:solidFill>
                          <a:schemeClr val="tx2">
                            <a:lumMod val="50000"/>
                          </a:schemeClr>
                        </a:solidFill>
                        <a:effectLst/>
                      </a:endParaRPr>
                    </a:p>
                    <a:p>
                      <a:endParaRPr lang="hu-HU" sz="1400" dirty="0"/>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Természetvédelmi értéke</a:t>
                      </a:r>
                      <a:r>
                        <a:rPr lang="hu-HU" sz="1400" dirty="0" smtClean="0">
                          <a:effectLst/>
                        </a:rPr>
                        <a:t/>
                      </a:r>
                      <a:br>
                        <a:rPr lang="hu-HU" sz="1400" dirty="0" smtClean="0">
                          <a:effectLst/>
                        </a:rPr>
                      </a:br>
                      <a:r>
                        <a:rPr lang="hu-HU" sz="1400" dirty="0" smtClean="0">
                          <a:solidFill>
                            <a:schemeClr val="tx2">
                              <a:lumMod val="50000"/>
                            </a:schemeClr>
                          </a:solidFill>
                          <a:effectLst/>
                        </a:rPr>
                        <a:t>2.000Ft</a:t>
                      </a:r>
                      <a:endParaRPr lang="hu-HU" sz="1400" dirty="0">
                        <a:solidFill>
                          <a:schemeClr val="tx2">
                            <a:lumMod val="50000"/>
                          </a:schemeClr>
                        </a:solidFill>
                      </a:endParaRPr>
                    </a:p>
                  </a:txBody>
                  <a:tcPr>
                    <a:solidFill>
                      <a:srgbClr val="92D050"/>
                    </a:solidFill>
                  </a:tcPr>
                </a:tc>
              </a:tr>
            </a:tbl>
          </a:graphicData>
        </a:graphic>
      </p:graphicFrame>
      <p:sp>
        <p:nvSpPr>
          <p:cNvPr id="6" name="Szövegdoboz 5"/>
          <p:cNvSpPr txBox="1"/>
          <p:nvPr/>
        </p:nvSpPr>
        <p:spPr>
          <a:xfrm>
            <a:off x="165718" y="1988840"/>
            <a:ext cx="4176464" cy="4939814"/>
          </a:xfrm>
          <a:prstGeom prst="rect">
            <a:avLst/>
          </a:prstGeom>
          <a:noFill/>
        </p:spPr>
        <p:txBody>
          <a:bodyPr wrap="square" rtlCol="0">
            <a:spAutoFit/>
          </a:bodyPr>
          <a:lstStyle/>
          <a:p>
            <a:r>
              <a:rPr lang="hu-HU" sz="1500" b="1" dirty="0" smtClean="0"/>
              <a:t>A KIS TAVIBÉKA</a:t>
            </a:r>
            <a:r>
              <a:rPr lang="hu-HU" sz="1500" dirty="0" smtClean="0"/>
              <a:t> a hazai zöldbéka-csoport legkisebb tagja, testhossza ritkán haladja meg a 6-7 cm-t. Színezete igen változatos, legtöbbször a zöld valamely </a:t>
            </a:r>
            <a:r>
              <a:rPr lang="hu-HU" sz="1500" dirty="0" err="1" smtClean="0"/>
              <a:t>barnászöld</a:t>
            </a:r>
            <a:r>
              <a:rPr lang="hu-HU" sz="1500" dirty="0" smtClean="0"/>
              <a:t> foltokkal, csíkokkal mintázott árnyalata. Nászidőszakban a hímek „kivirulnak”, élénk </a:t>
            </a:r>
            <a:r>
              <a:rPr lang="hu-HU" sz="1500" dirty="0" err="1" smtClean="0"/>
              <a:t>neonsárga</a:t>
            </a:r>
            <a:r>
              <a:rPr lang="hu-HU" sz="1500" dirty="0" smtClean="0"/>
              <a:t>, zöldessárga vagy kifejezetten </a:t>
            </a:r>
            <a:r>
              <a:rPr lang="hu-HU" sz="1500" dirty="0" err="1" smtClean="0"/>
              <a:t>aranyoszöld</a:t>
            </a:r>
            <a:r>
              <a:rPr lang="hu-HU" sz="1500" dirty="0" smtClean="0"/>
              <a:t> színt vesznek fel. Hasuk csak ritkán mintázott, általában fehér, vagy akár rikítóan hófehér is lehet. A combok tigrismintájában a világos sávok citromsárgák. A hímek hanghólyagja fehér. A párzási időszakban világos színű </a:t>
            </a:r>
            <a:r>
              <a:rPr lang="hu-HU" sz="1500" dirty="0" err="1" smtClean="0"/>
              <a:t>hüvelykvánkosuk</a:t>
            </a:r>
            <a:r>
              <a:rPr lang="hu-HU" sz="1500" dirty="0" smtClean="0"/>
              <a:t> fejlődik. Combjuk rövid, ha a test hossztengelyére merőlegesen állítjuk be, és a lábakat térdben behajlítjuk, sarkaik jól láthatóan átfedésbe kerülnek – ellentétben a nagy </a:t>
            </a:r>
            <a:r>
              <a:rPr lang="hu-HU" sz="1500" dirty="0" err="1" smtClean="0"/>
              <a:t>tavibékával</a:t>
            </a:r>
            <a:r>
              <a:rPr lang="hu-HU" sz="1500" dirty="0" smtClean="0"/>
              <a:t>, ahol a sarkak össze sem érnek. Sarokgumójuk magasra emelkedő, már-már az ásóbékáéval vetekedő méretű. </a:t>
            </a:r>
            <a:endParaRPr lang="hu-HU" sz="1500" b="1" dirty="0"/>
          </a:p>
        </p:txBody>
      </p:sp>
      <p:pic>
        <p:nvPicPr>
          <p:cNvPr id="64514" name="Picture 2" descr="http://herpterkep.mme.hu/images/image.php/Rlessonae.jpg?width=520&amp;height=240&amp;image=/images/Rlessona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510" y="2276873"/>
            <a:ext cx="4416489"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52766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herpterkep.mme.hu/images/IMG_76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4032448" cy="2689139"/>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5004048" y="332656"/>
            <a:ext cx="3870176" cy="954107"/>
          </a:xfrm>
          <a:prstGeom prst="rect">
            <a:avLst/>
          </a:prstGeom>
        </p:spPr>
        <p:txBody>
          <a:bodyPr wrap="square">
            <a:spAutoFit/>
          </a:bodyPr>
          <a:lstStyle/>
          <a:p>
            <a:r>
              <a:rPr lang="hu-HU" sz="1400" b="1" dirty="0" smtClean="0"/>
              <a:t>Kis </a:t>
            </a:r>
            <a:r>
              <a:rPr lang="hu-HU" sz="1400" b="1" dirty="0" err="1" smtClean="0"/>
              <a:t>tavibéka</a:t>
            </a:r>
            <a:endParaRPr lang="hu-HU" sz="1400" b="1" dirty="0" smtClean="0"/>
          </a:p>
          <a:p>
            <a:r>
              <a:rPr lang="hu-HU" sz="1400" dirty="0" smtClean="0"/>
              <a:t>Színezete igen változatos, legtöbbször a zöld valamely barnás-zöld foltokkal, lécekkel, csíkokkal mintázott árnyalata.</a:t>
            </a:r>
            <a:endParaRPr lang="hu-HU" sz="1400" dirty="0"/>
          </a:p>
        </p:txBody>
      </p:sp>
      <p:pic>
        <p:nvPicPr>
          <p:cNvPr id="65540" name="Picture 4" descr="http://herpterkep.mme.hu/images/P_less_krus_messzir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068960"/>
            <a:ext cx="4824536" cy="3312367"/>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5595326" y="3970556"/>
            <a:ext cx="3078088" cy="954107"/>
          </a:xfrm>
          <a:prstGeom prst="rect">
            <a:avLst/>
          </a:prstGeom>
        </p:spPr>
        <p:txBody>
          <a:bodyPr wrap="square">
            <a:spAutoFit/>
          </a:bodyPr>
          <a:lstStyle/>
          <a:p>
            <a:r>
              <a:rPr lang="hu-HU" sz="1400" b="1" dirty="0" smtClean="0"/>
              <a:t>Nászruhás kórus</a:t>
            </a:r>
          </a:p>
          <a:p>
            <a:r>
              <a:rPr lang="hu-HU" sz="1400" dirty="0" smtClean="0"/>
              <a:t>A rikító aranyos-zöld színű hímek kórusát messziről észre lehet venni.</a:t>
            </a:r>
            <a:endParaRPr lang="hu-HU" sz="1400" dirty="0"/>
          </a:p>
        </p:txBody>
      </p:sp>
    </p:spTree>
    <p:extLst>
      <p:ext uri="{BB962C8B-B14F-4D97-AF65-F5344CB8AC3E}">
        <p14:creationId xmlns:p14="http://schemas.microsoft.com/office/powerpoint/2010/main" val="300579271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herpterkep.mme.hu/images/IMG_3976_crop_resiz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76672"/>
            <a:ext cx="3456384" cy="4608512"/>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149287" y="5445224"/>
            <a:ext cx="1824538" cy="307777"/>
          </a:xfrm>
          <a:prstGeom prst="rect">
            <a:avLst/>
          </a:prstGeom>
        </p:spPr>
        <p:txBody>
          <a:bodyPr wrap="none">
            <a:spAutoFit/>
          </a:bodyPr>
          <a:lstStyle/>
          <a:p>
            <a:r>
              <a:rPr lang="hu-HU" sz="1400" b="1" dirty="0" smtClean="0"/>
              <a:t>Kis </a:t>
            </a:r>
            <a:r>
              <a:rPr lang="hu-HU" sz="1400" b="1" dirty="0" err="1" smtClean="0"/>
              <a:t>tavibéka</a:t>
            </a:r>
            <a:r>
              <a:rPr lang="hu-HU" sz="1400" b="1" dirty="0" smtClean="0"/>
              <a:t> hasa</a:t>
            </a:r>
            <a:endParaRPr lang="hu-HU" sz="1400" b="1" dirty="0"/>
          </a:p>
        </p:txBody>
      </p:sp>
      <p:pic>
        <p:nvPicPr>
          <p:cNvPr id="66564" name="Picture 4" descr="http://herpterkep.mme.hu/images/P_lessona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5" y="1027914"/>
            <a:ext cx="4608512" cy="4029075"/>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4211960" y="5383669"/>
            <a:ext cx="4572000" cy="738664"/>
          </a:xfrm>
          <a:prstGeom prst="rect">
            <a:avLst/>
          </a:prstGeom>
        </p:spPr>
        <p:txBody>
          <a:bodyPr>
            <a:spAutoFit/>
          </a:bodyPr>
          <a:lstStyle/>
          <a:p>
            <a:pPr algn="ctr"/>
            <a:r>
              <a:rPr lang="hu-HU" sz="1400" b="1" dirty="0" smtClean="0"/>
              <a:t>Nászruhás hím kis </a:t>
            </a:r>
            <a:r>
              <a:rPr lang="hu-HU" sz="1400" b="1" dirty="0" err="1" smtClean="0"/>
              <a:t>tavibékák</a:t>
            </a:r>
            <a:endParaRPr lang="hu-HU" sz="1400" b="1" dirty="0" smtClean="0"/>
          </a:p>
          <a:p>
            <a:pPr algn="ctr"/>
            <a:r>
              <a:rPr lang="hu-HU" sz="1400" dirty="0" smtClean="0"/>
              <a:t>Nászidőszakban a hímek aranyos-zöld színben pompáznak. Hanghólyagjuk fehér!</a:t>
            </a:r>
            <a:endParaRPr lang="hu-HU" sz="1400" dirty="0"/>
          </a:p>
        </p:txBody>
      </p:sp>
    </p:spTree>
    <p:extLst>
      <p:ext uri="{BB962C8B-B14F-4D97-AF65-F5344CB8AC3E}">
        <p14:creationId xmlns:p14="http://schemas.microsoft.com/office/powerpoint/2010/main" val="139456721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herpterkep.mme.hu/images/P_lessonae_ene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5522418" cy="3672408"/>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6012160" y="764704"/>
            <a:ext cx="2111475" cy="307777"/>
          </a:xfrm>
          <a:prstGeom prst="rect">
            <a:avLst/>
          </a:prstGeom>
        </p:spPr>
        <p:txBody>
          <a:bodyPr wrap="none">
            <a:spAutoFit/>
          </a:bodyPr>
          <a:lstStyle/>
          <a:p>
            <a:r>
              <a:rPr lang="hu-HU" sz="1400" b="1" dirty="0" smtClean="0"/>
              <a:t>Éneklő hím </a:t>
            </a:r>
            <a:r>
              <a:rPr lang="hu-HU" sz="1400" b="1" dirty="0" err="1" smtClean="0"/>
              <a:t>tavibéka</a:t>
            </a:r>
            <a:endParaRPr lang="hu-HU" sz="1400" b="1" dirty="0"/>
          </a:p>
        </p:txBody>
      </p:sp>
      <p:pic>
        <p:nvPicPr>
          <p:cNvPr id="67588" name="Picture 4" descr="http://herpterkep.mme.hu/images/P_lessonae_p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696" y="4194043"/>
            <a:ext cx="4005950" cy="2663957"/>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4355976" y="4925856"/>
            <a:ext cx="4572000" cy="738664"/>
          </a:xfrm>
          <a:prstGeom prst="rect">
            <a:avLst/>
          </a:prstGeom>
        </p:spPr>
        <p:txBody>
          <a:bodyPr>
            <a:spAutoFit/>
          </a:bodyPr>
          <a:lstStyle/>
          <a:p>
            <a:pPr algn="ctr"/>
            <a:r>
              <a:rPr lang="hu-HU" sz="1400" b="1" dirty="0" err="1" smtClean="0"/>
              <a:t>Tavibékák</a:t>
            </a:r>
            <a:r>
              <a:rPr lang="hu-HU" sz="1400" b="1" dirty="0" smtClean="0"/>
              <a:t> </a:t>
            </a:r>
            <a:r>
              <a:rPr lang="hu-HU" sz="1400" b="1" dirty="0" err="1" smtClean="0"/>
              <a:t>amlpexusban</a:t>
            </a:r>
            <a:endParaRPr lang="hu-HU" sz="1400" b="1" dirty="0" smtClean="0"/>
          </a:p>
          <a:p>
            <a:pPr algn="ctr"/>
            <a:r>
              <a:rPr lang="hu-HU" sz="1400" dirty="0" smtClean="0"/>
              <a:t>Jól látható a nemek közötti színbeli különbség, mely nászidőszakban különösen feltűnő.</a:t>
            </a:r>
            <a:endParaRPr lang="hu-HU" sz="1400" dirty="0"/>
          </a:p>
        </p:txBody>
      </p:sp>
    </p:spTree>
    <p:extLst>
      <p:ext uri="{BB962C8B-B14F-4D97-AF65-F5344CB8AC3E}">
        <p14:creationId xmlns:p14="http://schemas.microsoft.com/office/powerpoint/2010/main" val="368329588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5718" y="188640"/>
            <a:ext cx="6248400" cy="414113"/>
          </a:xfrm>
        </p:spPr>
        <p:txBody>
          <a:bodyPr/>
          <a:lstStyle/>
          <a:p>
            <a:r>
              <a:rPr lang="hu-HU" sz="2000" dirty="0" smtClean="0">
                <a:effectLst/>
              </a:rPr>
              <a:t/>
            </a:r>
            <a:br>
              <a:rPr lang="hu-HU" sz="2000" dirty="0" smtClean="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smtClean="0">
                <a:effectLst/>
              </a:rPr>
              <a:t> </a:t>
            </a: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
            </a:r>
            <a:br>
              <a:rPr lang="hu-HU" sz="2000" dirty="0">
                <a:effectLst/>
              </a:rPr>
            </a:br>
            <a:r>
              <a:rPr lang="hu-HU" sz="2000" dirty="0">
                <a:effectLst/>
              </a:rPr>
              <a:t>Kecskebéka </a:t>
            </a:r>
            <a:r>
              <a:rPr lang="hu-HU" sz="2000" dirty="0" smtClean="0">
                <a:effectLst/>
              </a:rPr>
              <a:t>(</a:t>
            </a:r>
            <a:r>
              <a:rPr lang="hu-HU" sz="2000" i="1" dirty="0" err="1" smtClean="0">
                <a:effectLst/>
              </a:rPr>
              <a:t>Pelophylax</a:t>
            </a:r>
            <a:r>
              <a:rPr lang="hu-HU" sz="2000" i="1" dirty="0" smtClean="0">
                <a:effectLst/>
              </a:rPr>
              <a:t> </a:t>
            </a:r>
            <a:r>
              <a:rPr lang="hu-HU" sz="2000" i="1" dirty="0" err="1">
                <a:effectLst/>
              </a:rPr>
              <a:t>kl</a:t>
            </a:r>
            <a:r>
              <a:rPr lang="hu-HU" sz="2000" i="1" dirty="0">
                <a:effectLst/>
              </a:rPr>
              <a:t> </a:t>
            </a:r>
            <a:r>
              <a:rPr lang="hu-HU" sz="2000" i="1" dirty="0" err="1" smtClean="0">
                <a:effectLst/>
              </a:rPr>
              <a:t>esculentus</a:t>
            </a:r>
            <a:r>
              <a:rPr lang="hu-HU" sz="2000" i="1" dirty="0" smtClean="0">
                <a:effectLst/>
              </a:rPr>
              <a:t>)</a:t>
            </a:r>
            <a:r>
              <a:rPr lang="hu-HU" sz="2000" dirty="0" smtClean="0">
                <a:effectLst/>
              </a:rPr>
              <a:t> </a:t>
            </a:r>
            <a:endParaRPr lang="hu-HU" sz="2000" dirty="0">
              <a:effectLst/>
            </a:endParaRPr>
          </a:p>
        </p:txBody>
      </p:sp>
      <p:graphicFrame>
        <p:nvGraphicFramePr>
          <p:cNvPr id="5" name="Táblázat 4"/>
          <p:cNvGraphicFramePr>
            <a:graphicFrameLocks noGrp="1"/>
          </p:cNvGraphicFramePr>
          <p:nvPr>
            <p:extLst>
              <p:ext uri="{D42A27DB-BD31-4B8C-83A1-F6EECF244321}">
                <p14:modId xmlns:p14="http://schemas.microsoft.com/office/powerpoint/2010/main" val="2324726304"/>
              </p:ext>
            </p:extLst>
          </p:nvPr>
        </p:nvGraphicFramePr>
        <p:xfrm>
          <a:off x="251520" y="692696"/>
          <a:ext cx="8496944" cy="1158240"/>
        </p:xfrm>
        <a:graphic>
          <a:graphicData uri="http://schemas.openxmlformats.org/drawingml/2006/table">
            <a:tbl>
              <a:tblPr firstRow="1" bandRow="1">
                <a:tableStyleId>{5C22544A-7EE6-4342-B048-85BDC9FD1C3A}</a:tableStyleId>
              </a:tblPr>
              <a:tblGrid>
                <a:gridCol w="1630017"/>
                <a:gridCol w="1630017"/>
                <a:gridCol w="1852534"/>
                <a:gridCol w="1407500"/>
                <a:gridCol w="1976876"/>
              </a:tblGrid>
              <a:tr h="1014224">
                <a:tc>
                  <a:txBody>
                    <a:bodyPr/>
                    <a:lstStyle/>
                    <a:p>
                      <a:r>
                        <a:rPr lang="hu-HU" sz="1400" b="1" dirty="0" smtClean="0">
                          <a:solidFill>
                            <a:schemeClr val="bg1"/>
                          </a:solidFill>
                          <a:effectLst/>
                        </a:rPr>
                        <a:t>Osztály</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rPr>
                        <a:t>Kétéltűek</a:t>
                      </a:r>
                      <a:br>
                        <a:rPr lang="hu-HU" sz="1400" b="1" dirty="0" smtClean="0">
                          <a:solidFill>
                            <a:schemeClr val="tx2">
                              <a:lumMod val="50000"/>
                            </a:schemeClr>
                          </a:solidFill>
                        </a:rPr>
                      </a:br>
                      <a:r>
                        <a:rPr lang="hu-HU" sz="1400" b="1" i="1" dirty="0" smtClean="0">
                          <a:solidFill>
                            <a:schemeClr val="tx2">
                              <a:lumMod val="50000"/>
                            </a:schemeClr>
                          </a:solidFill>
                        </a:rPr>
                        <a:t>(</a:t>
                      </a:r>
                      <a:r>
                        <a:rPr lang="hu-HU" sz="1400" b="1" i="1" dirty="0" err="1" smtClean="0">
                          <a:solidFill>
                            <a:schemeClr val="tx2">
                              <a:lumMod val="50000"/>
                            </a:schemeClr>
                          </a:solidFill>
                        </a:rPr>
                        <a:t>Amphibia</a:t>
                      </a:r>
                      <a:r>
                        <a:rPr lang="hu-HU" sz="1400" b="1" i="1" dirty="0" smtClean="0">
                          <a:solidFill>
                            <a:schemeClr val="tx2">
                              <a:lumMod val="50000"/>
                            </a:schemeClr>
                          </a:solidFill>
                        </a:rPr>
                        <a:t>)</a:t>
                      </a:r>
                      <a:endParaRPr lang="hu-HU" sz="1400" dirty="0">
                        <a:solidFill>
                          <a:schemeClr val="tx2">
                            <a:lumMod val="50000"/>
                          </a:schemeClr>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Rend</a:t>
                      </a:r>
                      <a:r>
                        <a:rPr lang="hu-HU" sz="1400" dirty="0" smtClean="0">
                          <a:solidFill>
                            <a:schemeClr val="bg1"/>
                          </a:solidFill>
                          <a:effectLst/>
                        </a:rPr>
                        <a:t/>
                      </a:r>
                      <a:br>
                        <a:rPr lang="hu-HU" sz="1400" dirty="0" smtClean="0">
                          <a:solidFill>
                            <a:schemeClr val="bg1"/>
                          </a:solidFill>
                          <a:effectLst/>
                        </a:rPr>
                      </a:br>
                      <a:r>
                        <a:rPr lang="hu-HU" sz="1400" b="1" dirty="0" smtClean="0">
                          <a:solidFill>
                            <a:schemeClr val="tx2">
                              <a:lumMod val="50000"/>
                            </a:schemeClr>
                          </a:solidFill>
                          <a:hlinkClick r:id="rId2"/>
                        </a:rPr>
                        <a:t>Farkatlan Kétéltűek</a:t>
                      </a:r>
                      <a:br>
                        <a:rPr lang="hu-HU" sz="1400" b="1" dirty="0" smtClean="0">
                          <a:solidFill>
                            <a:schemeClr val="tx2">
                              <a:lumMod val="50000"/>
                            </a:schemeClr>
                          </a:solidFill>
                          <a:hlinkClick r:id="rId2"/>
                        </a:rPr>
                      </a:br>
                      <a:r>
                        <a:rPr lang="hu-HU" sz="1400" b="1" i="1" dirty="0" smtClean="0">
                          <a:solidFill>
                            <a:schemeClr val="tx2">
                              <a:lumMod val="50000"/>
                            </a:schemeClr>
                          </a:solidFill>
                          <a:hlinkClick r:id="rId2"/>
                        </a:rPr>
                        <a:t>(</a:t>
                      </a:r>
                      <a:r>
                        <a:rPr lang="hu-HU" sz="1400" b="1" i="1" dirty="0" err="1" smtClean="0">
                          <a:solidFill>
                            <a:schemeClr val="tx2">
                              <a:lumMod val="50000"/>
                            </a:schemeClr>
                          </a:solidFill>
                        </a:rPr>
                        <a:t>Anura</a:t>
                      </a:r>
                      <a:r>
                        <a:rPr lang="hu-HU" sz="1400" b="1" i="1" dirty="0" smtClean="0">
                          <a:solidFill>
                            <a:schemeClr val="tx2">
                              <a:lumMod val="50000"/>
                            </a:schemeClr>
                          </a:solidFill>
                        </a:rPr>
                        <a:t>)</a:t>
                      </a:r>
                      <a:endParaRPr lang="hu-HU" sz="1400" dirty="0" smtClean="0">
                        <a:solidFill>
                          <a:schemeClr val="tx2">
                            <a:lumMod val="50000"/>
                          </a:schemeClr>
                        </a:solidFill>
                        <a:effectLst/>
                      </a:endParaRPr>
                    </a:p>
                    <a:p>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solidFill>
                            <a:schemeClr val="bg1"/>
                          </a:solidFill>
                          <a:effectLst/>
                        </a:rPr>
                        <a:t>Család</a:t>
                      </a:r>
                      <a:r>
                        <a:rPr lang="hu-HU" sz="1400" dirty="0" smtClean="0">
                          <a:solidFill>
                            <a:schemeClr val="bg1"/>
                          </a:solidFill>
                          <a:effectLst/>
                        </a:rPr>
                        <a:t/>
                      </a:r>
                      <a:br>
                        <a:rPr lang="hu-HU" sz="1400" dirty="0" smtClean="0">
                          <a:solidFill>
                            <a:schemeClr val="bg1"/>
                          </a:solidFill>
                          <a:effectLst/>
                        </a:rPr>
                      </a:br>
                      <a:r>
                        <a:rPr lang="hu-HU" sz="1400" b="1" u="none" strike="noStrike" kern="1200" dirty="0" smtClean="0">
                          <a:solidFill>
                            <a:schemeClr val="lt1"/>
                          </a:solidFill>
                          <a:effectLst/>
                          <a:latin typeface="+mn-lt"/>
                          <a:ea typeface="+mn-ea"/>
                          <a:cs typeface="+mn-cs"/>
                          <a:hlinkClick r:id="rId3"/>
                        </a:rPr>
                        <a:t>Valódibéka-félék</a:t>
                      </a:r>
                      <a:br>
                        <a:rPr lang="hu-HU" sz="1400" b="1" u="none" strike="noStrike" kern="1200" dirty="0" smtClean="0">
                          <a:solidFill>
                            <a:schemeClr val="lt1"/>
                          </a:solidFill>
                          <a:effectLst/>
                          <a:latin typeface="+mn-lt"/>
                          <a:ea typeface="+mn-ea"/>
                          <a:cs typeface="+mn-cs"/>
                          <a:hlinkClick r:id="rId3"/>
                        </a:rPr>
                      </a:br>
                      <a:r>
                        <a:rPr lang="hu-HU" sz="1400" b="1" i="1" u="none" strike="noStrike" kern="1200" dirty="0" smtClean="0">
                          <a:solidFill>
                            <a:schemeClr val="lt1"/>
                          </a:solidFill>
                          <a:effectLst/>
                          <a:latin typeface="+mn-lt"/>
                          <a:ea typeface="+mn-ea"/>
                          <a:cs typeface="+mn-cs"/>
                          <a:hlinkClick r:id="rId3"/>
                        </a:rPr>
                        <a:t>(</a:t>
                      </a:r>
                      <a:r>
                        <a:rPr lang="hu-HU" sz="1400" b="1" i="1" u="none" strike="noStrike" kern="1200" dirty="0" err="1" smtClean="0">
                          <a:solidFill>
                            <a:schemeClr val="lt1"/>
                          </a:solidFill>
                          <a:effectLst/>
                          <a:latin typeface="+mn-lt"/>
                          <a:ea typeface="+mn-ea"/>
                          <a:cs typeface="+mn-cs"/>
                          <a:hlinkClick r:id="rId3"/>
                        </a:rPr>
                        <a:t>Ranidae</a:t>
                      </a:r>
                      <a:r>
                        <a:rPr lang="hu-HU" sz="1400" b="1" i="1" u="none" strike="noStrike" kern="1200" dirty="0" smtClean="0">
                          <a:solidFill>
                            <a:schemeClr val="lt1"/>
                          </a:solidFill>
                          <a:effectLst/>
                          <a:latin typeface="+mn-lt"/>
                          <a:ea typeface="+mn-ea"/>
                          <a:cs typeface="+mn-cs"/>
                          <a:hlinkClick r:id="rId3"/>
                        </a:rPr>
                        <a:t>)</a:t>
                      </a:r>
                      <a:r>
                        <a:rPr lang="hu-HU" sz="1400" b="1" u="none" strike="noStrike" kern="1200" dirty="0" smtClean="0">
                          <a:solidFill>
                            <a:schemeClr val="lt1"/>
                          </a:solidFill>
                          <a:effectLst/>
                          <a:latin typeface="+mn-lt"/>
                          <a:ea typeface="+mn-ea"/>
                          <a:cs typeface="+mn-cs"/>
                          <a:hlinkClick r:id="rId3"/>
                        </a:rPr>
                        <a:t> </a:t>
                      </a:r>
                      <a:endParaRPr lang="hu-HU" sz="1400" dirty="0">
                        <a:solidFill>
                          <a:schemeClr val="bg1"/>
                        </a:solidFill>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Hazai jogi védettség</a:t>
                      </a:r>
                      <a:r>
                        <a:rPr lang="hu-HU" sz="1400" dirty="0" smtClean="0">
                          <a:effectLst/>
                        </a:rPr>
                        <a:t/>
                      </a:r>
                      <a:br>
                        <a:rPr lang="hu-HU" sz="1400" dirty="0" smtClean="0">
                          <a:effectLst/>
                        </a:rPr>
                      </a:br>
                      <a:r>
                        <a:rPr lang="hu-HU" sz="1400" b="1" dirty="0" smtClean="0">
                          <a:solidFill>
                            <a:schemeClr val="tx2">
                              <a:lumMod val="50000"/>
                            </a:schemeClr>
                          </a:solidFill>
                          <a:effectLst/>
                        </a:rPr>
                        <a:t>Védett faj</a:t>
                      </a:r>
                      <a:endParaRPr lang="hu-HU" sz="1400" dirty="0" smtClean="0">
                        <a:solidFill>
                          <a:schemeClr val="tx2">
                            <a:lumMod val="50000"/>
                          </a:schemeClr>
                        </a:solidFill>
                        <a:effectLst/>
                      </a:endParaRPr>
                    </a:p>
                    <a:p>
                      <a:endParaRPr lang="hu-HU" sz="1400" dirty="0"/>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b="1" dirty="0" smtClean="0">
                          <a:effectLst/>
                        </a:rPr>
                        <a:t>Természetvédelmi értéke</a:t>
                      </a:r>
                      <a:r>
                        <a:rPr lang="hu-HU" sz="1400" dirty="0" smtClean="0">
                          <a:effectLst/>
                        </a:rPr>
                        <a:t/>
                      </a:r>
                      <a:br>
                        <a:rPr lang="hu-HU" sz="1400" dirty="0" smtClean="0">
                          <a:effectLst/>
                        </a:rPr>
                      </a:br>
                      <a:r>
                        <a:rPr lang="hu-HU" sz="1400" dirty="0" smtClean="0">
                          <a:solidFill>
                            <a:schemeClr val="tx2">
                              <a:lumMod val="50000"/>
                            </a:schemeClr>
                          </a:solidFill>
                          <a:effectLst/>
                        </a:rPr>
                        <a:t>2.000Ft</a:t>
                      </a:r>
                      <a:endParaRPr lang="hu-HU" sz="1400" dirty="0">
                        <a:solidFill>
                          <a:schemeClr val="tx2">
                            <a:lumMod val="50000"/>
                          </a:schemeClr>
                        </a:solidFill>
                      </a:endParaRPr>
                    </a:p>
                  </a:txBody>
                  <a:tcPr>
                    <a:solidFill>
                      <a:srgbClr val="92D050"/>
                    </a:solidFill>
                  </a:tcPr>
                </a:tc>
              </a:tr>
            </a:tbl>
          </a:graphicData>
        </a:graphic>
      </p:graphicFrame>
      <p:sp>
        <p:nvSpPr>
          <p:cNvPr id="6" name="Szövegdoboz 5"/>
          <p:cNvSpPr txBox="1"/>
          <p:nvPr/>
        </p:nvSpPr>
        <p:spPr>
          <a:xfrm>
            <a:off x="165718" y="2420888"/>
            <a:ext cx="4176464" cy="3539430"/>
          </a:xfrm>
          <a:prstGeom prst="rect">
            <a:avLst/>
          </a:prstGeom>
          <a:noFill/>
        </p:spPr>
        <p:txBody>
          <a:bodyPr wrap="square" rtlCol="0">
            <a:spAutoFit/>
          </a:bodyPr>
          <a:lstStyle/>
          <a:p>
            <a:r>
              <a:rPr lang="hu-HU" sz="1400" b="1" dirty="0" smtClean="0"/>
              <a:t>A KECSKEBÉKA</a:t>
            </a:r>
            <a:r>
              <a:rPr lang="hu-HU" sz="1400" dirty="0" smtClean="0"/>
              <a:t> méretében és színezetében is átmenetet mutat a két szülői faj, a nagy és a kis </a:t>
            </a:r>
            <a:r>
              <a:rPr lang="hu-HU" sz="1400" dirty="0" err="1" smtClean="0"/>
              <a:t>tavibéka</a:t>
            </a:r>
            <a:r>
              <a:rPr lang="hu-HU" sz="1400" dirty="0" smtClean="0"/>
              <a:t> között. Testhossza általában 8-12 cm, combja közepesen hosszú, sarokgumója is átmeneti méretű. Hátának színezete igen változatos: alapszíne zöld sötétbarna vagy fekete foltokkal, lécekkel tarkított. Az egészen fiatal egyedek néha barna színűek, ezért sokan erdei vagy mocsári békának nézik őket, de a sötét „bajszuk” hiányzik. Hasa rendszerint szürkén foltos, de csak nagyon ritkán teljesen fehér (kis </a:t>
            </a:r>
            <a:r>
              <a:rPr lang="hu-HU" sz="1400" dirty="0" err="1" smtClean="0"/>
              <a:t>tavibéka</a:t>
            </a:r>
            <a:r>
              <a:rPr lang="hu-HU" sz="1400" dirty="0" smtClean="0"/>
              <a:t>) vagy sötét, fekete mintás (nagy </a:t>
            </a:r>
            <a:r>
              <a:rPr lang="hu-HU" sz="1400" dirty="0" err="1" smtClean="0"/>
              <a:t>tavibéka</a:t>
            </a:r>
            <a:r>
              <a:rPr lang="hu-HU" sz="1400" dirty="0" smtClean="0"/>
              <a:t>). A comb hátsó oldalán megvan a tigrisminta, a világos csíkok inkább sárgák.</a:t>
            </a:r>
          </a:p>
          <a:p>
            <a:r>
              <a:rPr lang="hu-HU" sz="1400" dirty="0" smtClean="0"/>
              <a:t>A hímek hanghólyagja középszürke színű.</a:t>
            </a:r>
            <a:endParaRPr lang="hu-HU" sz="1400" b="1" dirty="0"/>
          </a:p>
        </p:txBody>
      </p:sp>
      <p:pic>
        <p:nvPicPr>
          <p:cNvPr id="68610" name="Picture 2" descr="http://herpterkep.mme.hu/images/image.php/IMG_2203.jpg?width=520&amp;height=240&amp;image=/images/IMG_22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5645" y="2420888"/>
            <a:ext cx="4478355" cy="2979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9728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herpterkep.mme.hu/images/IMG_21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3888432" cy="2593098"/>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4355976" y="692696"/>
            <a:ext cx="4572000" cy="738664"/>
          </a:xfrm>
          <a:prstGeom prst="rect">
            <a:avLst/>
          </a:prstGeom>
        </p:spPr>
        <p:txBody>
          <a:bodyPr>
            <a:spAutoFit/>
          </a:bodyPr>
          <a:lstStyle/>
          <a:p>
            <a:r>
              <a:rPr lang="hu-HU" sz="1400" b="1" dirty="0" smtClean="0"/>
              <a:t>Kecskebéka színezet</a:t>
            </a:r>
          </a:p>
          <a:p>
            <a:r>
              <a:rPr lang="hu-HU" sz="1400" dirty="0" smtClean="0"/>
              <a:t>Combjának hátsó fele enyhén sárga, nem annyira erősen, mint a kis </a:t>
            </a:r>
            <a:r>
              <a:rPr lang="hu-HU" sz="1400" dirty="0" err="1" smtClean="0"/>
              <a:t>tavibékának</a:t>
            </a:r>
            <a:r>
              <a:rPr lang="hu-HU" sz="1400" dirty="0" smtClean="0"/>
              <a:t>.</a:t>
            </a:r>
            <a:endParaRPr lang="hu-HU" sz="1400" dirty="0"/>
          </a:p>
        </p:txBody>
      </p:sp>
      <p:pic>
        <p:nvPicPr>
          <p:cNvPr id="69636" name="Picture 4" descr="http://herpterkep.mme.hu/images/36Resc_crop_resiz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060947"/>
            <a:ext cx="3960440" cy="2970330"/>
          </a:xfrm>
          <a:prstGeom prst="rect">
            <a:avLst/>
          </a:prstGeom>
          <a:noFill/>
          <a:extLst>
            <a:ext uri="{909E8E84-426E-40DD-AFC4-6F175D3DCCD1}">
              <a14:hiddenFill xmlns:a14="http://schemas.microsoft.com/office/drawing/2010/main">
                <a:solidFill>
                  <a:srgbClr val="FFFFFF"/>
                </a:solidFill>
              </a14:hiddenFill>
            </a:ext>
          </a:extLst>
        </p:spPr>
      </p:pic>
      <p:pic>
        <p:nvPicPr>
          <p:cNvPr id="69638" name="Picture 6" descr="http://herpterkep.mme.hu/images/resc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0949" y="2132856"/>
            <a:ext cx="2784310" cy="2088232"/>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6098232" y="4602272"/>
            <a:ext cx="2807027" cy="954107"/>
          </a:xfrm>
          <a:prstGeom prst="rect">
            <a:avLst/>
          </a:prstGeom>
        </p:spPr>
        <p:txBody>
          <a:bodyPr wrap="square">
            <a:spAutoFit/>
          </a:bodyPr>
          <a:lstStyle/>
          <a:p>
            <a:pPr algn="ctr"/>
            <a:r>
              <a:rPr lang="hu-HU" sz="1400" b="1" dirty="0" smtClean="0"/>
              <a:t>Kecskebéka</a:t>
            </a:r>
          </a:p>
          <a:p>
            <a:pPr algn="ctr"/>
            <a:r>
              <a:rPr lang="hu-HU" sz="1400" dirty="0" smtClean="0"/>
              <a:t>A fej alapján lehetetlen elkülöníteni a másik két </a:t>
            </a:r>
            <a:r>
              <a:rPr lang="hu-HU" sz="1400" dirty="0" err="1" smtClean="0"/>
              <a:t>vizibéka</a:t>
            </a:r>
            <a:r>
              <a:rPr lang="hu-HU" sz="1400" dirty="0" smtClean="0"/>
              <a:t> fajtól.</a:t>
            </a:r>
            <a:endParaRPr lang="hu-HU" sz="1400" dirty="0"/>
          </a:p>
        </p:txBody>
      </p:sp>
    </p:spTree>
    <p:extLst>
      <p:ext uri="{BB962C8B-B14F-4D97-AF65-F5344CB8AC3E}">
        <p14:creationId xmlns:p14="http://schemas.microsoft.com/office/powerpoint/2010/main" val="17140477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herpterkep.mme.hu/images/Tvulg_crop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20688"/>
            <a:ext cx="4306349" cy="2978883"/>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4860032" y="764704"/>
            <a:ext cx="3240360" cy="1231106"/>
          </a:xfrm>
          <a:prstGeom prst="rect">
            <a:avLst/>
          </a:prstGeom>
          <a:noFill/>
        </p:spPr>
        <p:txBody>
          <a:bodyPr wrap="square" rtlCol="0">
            <a:spAutoFit/>
          </a:bodyPr>
          <a:lstStyle/>
          <a:p>
            <a:r>
              <a:rPr lang="hu-HU" sz="1400" b="1" dirty="0" smtClean="0"/>
              <a:t>Nászruhás hím pettyes gőte</a:t>
            </a:r>
          </a:p>
          <a:p>
            <a:r>
              <a:rPr lang="hu-HU" sz="1400" dirty="0" smtClean="0"/>
              <a:t>Nászidőszakban a hímek taraja megnő, farkuk alsó élén égszínkék csík jelenik meg.</a:t>
            </a:r>
          </a:p>
          <a:p>
            <a:endParaRPr lang="hu-HU" dirty="0"/>
          </a:p>
        </p:txBody>
      </p:sp>
      <p:pic>
        <p:nvPicPr>
          <p:cNvPr id="6150" name="Picture 6" descr="http://herpterkep.mme.hu/images/IMG_6343_resiz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861048"/>
            <a:ext cx="4036277" cy="2448272"/>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4860032" y="4941168"/>
            <a:ext cx="3384376" cy="1446550"/>
          </a:xfrm>
          <a:prstGeom prst="rect">
            <a:avLst/>
          </a:prstGeom>
          <a:noFill/>
        </p:spPr>
        <p:txBody>
          <a:bodyPr wrap="square" rtlCol="0">
            <a:spAutoFit/>
          </a:bodyPr>
          <a:lstStyle/>
          <a:p>
            <a:r>
              <a:rPr lang="hu-HU" sz="1400" b="1" dirty="0" smtClean="0"/>
              <a:t>Fiatal pettyes gőte</a:t>
            </a:r>
          </a:p>
          <a:p>
            <a:r>
              <a:rPr lang="hu-HU" sz="1400" dirty="0" smtClean="0"/>
              <a:t>Nyár végén, ősszel gyakran látni szárazföldön a frissen átalakult egyedeit, amint telelőhelyet keresnek.</a:t>
            </a:r>
          </a:p>
          <a:p>
            <a:endParaRPr lang="hu-HU" dirty="0"/>
          </a:p>
        </p:txBody>
      </p:sp>
    </p:spTree>
    <p:extLst>
      <p:ext uri="{BB962C8B-B14F-4D97-AF65-F5344CB8AC3E}">
        <p14:creationId xmlns:p14="http://schemas.microsoft.com/office/powerpoint/2010/main" val="180478938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herpterkep.mme.hu/images/res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009" y="233467"/>
            <a:ext cx="5077071" cy="3722823"/>
          </a:xfrm>
          <a:prstGeom prst="rect">
            <a:avLst/>
          </a:prstGeom>
          <a:noFill/>
          <a:extLst>
            <a:ext uri="{909E8E84-426E-40DD-AFC4-6F175D3DCCD1}">
              <a14:hiddenFill xmlns:a14="http://schemas.microsoft.com/office/drawing/2010/main">
                <a:solidFill>
                  <a:srgbClr val="FFFFFF"/>
                </a:solidFill>
              </a14:hiddenFill>
            </a:ext>
          </a:extLst>
        </p:spPr>
      </p:pic>
      <p:pic>
        <p:nvPicPr>
          <p:cNvPr id="70660" name="Picture 4" descr="http://herpterkep.mme.hu/images/35Resc_crop_resiz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269" y="4069870"/>
            <a:ext cx="3422645" cy="2303241"/>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5834405" y="1775383"/>
            <a:ext cx="2659766" cy="738664"/>
          </a:xfrm>
          <a:prstGeom prst="rect">
            <a:avLst/>
          </a:prstGeom>
        </p:spPr>
        <p:txBody>
          <a:bodyPr wrap="square">
            <a:spAutoFit/>
          </a:bodyPr>
          <a:lstStyle/>
          <a:p>
            <a:r>
              <a:rPr lang="hu-HU" sz="1400" b="1" dirty="0" smtClean="0"/>
              <a:t>Kecskebéka ebihalak</a:t>
            </a:r>
          </a:p>
          <a:p>
            <a:r>
              <a:rPr lang="hu-HU" sz="1400" dirty="0" smtClean="0"/>
              <a:t>Hosszú farkú ebihalaik tavasz végén jelennek meg.</a:t>
            </a:r>
            <a:endParaRPr lang="hu-HU" sz="1400" dirty="0"/>
          </a:p>
        </p:txBody>
      </p:sp>
      <p:pic>
        <p:nvPicPr>
          <p:cNvPr id="70662" name="Picture 6" descr="http://herpterkep.mme.hu/images/P_esculent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3996299"/>
            <a:ext cx="3535820" cy="2376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11288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herpterkep.mme.hu/images/Tvulgar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251115"/>
            <a:ext cx="4676812" cy="2457805"/>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5508104" y="548680"/>
            <a:ext cx="3168352" cy="1446550"/>
          </a:xfrm>
          <a:prstGeom prst="rect">
            <a:avLst/>
          </a:prstGeom>
          <a:noFill/>
        </p:spPr>
        <p:txBody>
          <a:bodyPr wrap="square" rtlCol="0">
            <a:spAutoFit/>
          </a:bodyPr>
          <a:lstStyle/>
          <a:p>
            <a:r>
              <a:rPr lang="hu-HU" sz="1400" b="1" dirty="0" smtClean="0"/>
              <a:t>Pettyes gőte </a:t>
            </a:r>
            <a:r>
              <a:rPr lang="hu-HU" sz="1400" b="1" dirty="0" err="1" smtClean="0"/>
              <a:t>neoténiás</a:t>
            </a:r>
            <a:r>
              <a:rPr lang="hu-HU" sz="1400" b="1" dirty="0" smtClean="0"/>
              <a:t> alakja sérült mellső végtaggal </a:t>
            </a:r>
          </a:p>
          <a:p>
            <a:r>
              <a:rPr lang="hu-HU" sz="1400" dirty="0" smtClean="0"/>
              <a:t>Egyes egyedek kifejlett korban is hordozzák lárvakori kopoltyújukat. </a:t>
            </a:r>
          </a:p>
          <a:p>
            <a:endParaRPr lang="hu-HU" dirty="0"/>
          </a:p>
        </p:txBody>
      </p:sp>
      <p:pic>
        <p:nvPicPr>
          <p:cNvPr id="7172" name="Picture 4" descr="http://herpterkep.mme.hu/images/Pettyesgote_P1230907_crop_resiz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3140968"/>
            <a:ext cx="4075380" cy="3056535"/>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5076056" y="4797152"/>
            <a:ext cx="2664296" cy="1015663"/>
          </a:xfrm>
          <a:prstGeom prst="rect">
            <a:avLst/>
          </a:prstGeom>
          <a:noFill/>
        </p:spPr>
        <p:txBody>
          <a:bodyPr wrap="square" rtlCol="0">
            <a:spAutoFit/>
          </a:bodyPr>
          <a:lstStyle/>
          <a:p>
            <a:r>
              <a:rPr lang="hu-HU" sz="1400" b="1" dirty="0" smtClean="0"/>
              <a:t>Pettyes gőte lárva</a:t>
            </a:r>
          </a:p>
          <a:p>
            <a:r>
              <a:rPr lang="hu-HU" sz="1400" dirty="0" smtClean="0"/>
              <a:t>Pettyes gőte lárva jól fejlett kopoltyúkkal.</a:t>
            </a:r>
          </a:p>
          <a:p>
            <a:endParaRPr lang="hu-HU" dirty="0"/>
          </a:p>
        </p:txBody>
      </p:sp>
    </p:spTree>
    <p:extLst>
      <p:ext uri="{BB962C8B-B14F-4D97-AF65-F5344CB8AC3E}">
        <p14:creationId xmlns:p14="http://schemas.microsoft.com/office/powerpoint/2010/main" val="378247200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herpterkep.mme.hu/images/Triturus_vulgaris_nosteny_Sz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91885"/>
            <a:ext cx="4464496" cy="3348372"/>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5868144" y="620688"/>
            <a:ext cx="2808312" cy="1015663"/>
          </a:xfrm>
          <a:prstGeom prst="rect">
            <a:avLst/>
          </a:prstGeom>
          <a:noFill/>
        </p:spPr>
        <p:txBody>
          <a:bodyPr wrap="square" rtlCol="0">
            <a:spAutoFit/>
          </a:bodyPr>
          <a:lstStyle/>
          <a:p>
            <a:r>
              <a:rPr lang="hu-HU" sz="1400" b="1" dirty="0" smtClean="0"/>
              <a:t>Nőstény pettyes gőte</a:t>
            </a:r>
          </a:p>
          <a:p>
            <a:r>
              <a:rPr lang="hu-HU" sz="1400" dirty="0" smtClean="0"/>
              <a:t>A nőstények minta nélküli barna színűek.</a:t>
            </a:r>
          </a:p>
          <a:p>
            <a:endParaRPr lang="hu-HU" dirty="0"/>
          </a:p>
        </p:txBody>
      </p:sp>
      <p:pic>
        <p:nvPicPr>
          <p:cNvPr id="8196" name="Picture 4" descr="http://herpterkep.mme.hu/images/p2032396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1" y="3593723"/>
            <a:ext cx="3744416" cy="2687643"/>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971600" y="4797152"/>
            <a:ext cx="4176464" cy="1015663"/>
          </a:xfrm>
          <a:prstGeom prst="rect">
            <a:avLst/>
          </a:prstGeom>
          <a:noFill/>
        </p:spPr>
        <p:txBody>
          <a:bodyPr wrap="square" rtlCol="0">
            <a:spAutoFit/>
          </a:bodyPr>
          <a:lstStyle/>
          <a:p>
            <a:r>
              <a:rPr lang="hu-HU" sz="1400" b="1" dirty="0" smtClean="0"/>
              <a:t>Nőstény pettyes gőte</a:t>
            </a:r>
          </a:p>
          <a:p>
            <a:r>
              <a:rPr lang="hu-HU" sz="1400" dirty="0" smtClean="0"/>
              <a:t>Nőstény pettyes gőte épp egy barna béka petecsomót dézsmál.</a:t>
            </a:r>
          </a:p>
          <a:p>
            <a:endParaRPr lang="hu-HU" dirty="0"/>
          </a:p>
        </p:txBody>
      </p:sp>
    </p:spTree>
    <p:extLst>
      <p:ext uri="{BB962C8B-B14F-4D97-AF65-F5344CB8AC3E}">
        <p14:creationId xmlns:p14="http://schemas.microsoft.com/office/powerpoint/2010/main" val="286480167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Presentation4">
  <a:themeElements>
    <a:clrScheme name="Infinity">
      <a:dk1>
        <a:sysClr val="windowText" lastClr="000000"/>
      </a:dk1>
      <a:lt1>
        <a:sysClr val="window" lastClr="FFFFFF"/>
      </a:lt1>
      <a:dk2>
        <a:srgbClr val="EABB00"/>
      </a:dk2>
      <a:lt2>
        <a:srgbClr val="DEF2FA"/>
      </a:lt2>
      <a:accent1>
        <a:srgbClr val="983DB1"/>
      </a:accent1>
      <a:accent2>
        <a:srgbClr val="47D147"/>
      </a:accent2>
      <a:accent3>
        <a:srgbClr val="CC0053"/>
      </a:accent3>
      <a:accent4>
        <a:srgbClr val="EA950D"/>
      </a:accent4>
      <a:accent5>
        <a:srgbClr val="C800C8"/>
      </a:accent5>
      <a:accent6>
        <a:srgbClr val="6161FF"/>
      </a:accent6>
      <a:hlink>
        <a:srgbClr val="755D00"/>
      </a:hlink>
      <a:folHlink>
        <a:srgbClr val="31AEE0"/>
      </a:folHlink>
    </a:clrScheme>
    <a:fontScheme name="Infinity">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Infinity">
      <a:fillStyleLst>
        <a:solidFill>
          <a:schemeClr val="phClr">
            <a:shade val="95000"/>
            <a:satMod val="115000"/>
          </a:schemeClr>
        </a:solidFill>
        <a:gradFill rotWithShape="1">
          <a:gsLst>
            <a:gs pos="0">
              <a:schemeClr val="phClr">
                <a:tint val="90000"/>
                <a:alpha val="50000"/>
                <a:satMod val="150000"/>
              </a:schemeClr>
            </a:gs>
            <a:gs pos="35000">
              <a:schemeClr val="phClr">
                <a:tint val="100000"/>
                <a:alpha val="80000"/>
                <a:satMod val="130000"/>
              </a:schemeClr>
            </a:gs>
            <a:gs pos="100000">
              <a:schemeClr val="phClr">
                <a:tint val="100000"/>
                <a:shade val="90000"/>
                <a:alpha val="95000"/>
                <a:satMod val="115000"/>
              </a:schemeClr>
            </a:gs>
          </a:gsLst>
          <a:lin ang="5400000" scaled="1"/>
        </a:gradFill>
        <a:gradFill rotWithShape="1">
          <a:gsLst>
            <a:gs pos="0">
              <a:schemeClr val="phClr">
                <a:shade val="51000"/>
                <a:alpha val="90000"/>
                <a:satMod val="130000"/>
              </a:schemeClr>
            </a:gs>
            <a:gs pos="50000">
              <a:schemeClr val="phClr">
                <a:shade val="93000"/>
                <a:alpha val="70000"/>
                <a:satMod val="130000"/>
              </a:schemeClr>
            </a:gs>
            <a:gs pos="75000">
              <a:schemeClr val="phClr">
                <a:shade val="94000"/>
                <a:alpha val="50000"/>
                <a:satMod val="135000"/>
              </a:schemeClr>
            </a:gs>
            <a:gs pos="100000">
              <a:schemeClr val="phClr">
                <a:shade val="94000"/>
                <a:alpha val="50000"/>
                <a:satMod val="135000"/>
              </a:schemeClr>
            </a:gs>
          </a:gsLst>
          <a:lin ang="0" scaled="0"/>
        </a:gradFill>
      </a:fillStyleLst>
      <a:lnStyleLst>
        <a:ln w="19050" cap="flat" cmpd="sng" algn="ctr">
          <a:solidFill>
            <a:schemeClr val="phClr">
              <a:shade val="95000"/>
            </a:schemeClr>
          </a:solidFill>
          <a:prstDash val="solid"/>
        </a:ln>
        <a:ln w="31750" cap="flat" cmpd="sng" algn="ctr">
          <a:solidFill>
            <a:schemeClr val="phClr">
              <a:shade val="95000"/>
              <a:satMod val="110000"/>
            </a:schemeClr>
          </a:solidFill>
          <a:prstDash val="solid"/>
        </a:ln>
        <a:ln w="57150" cap="flat" cmpd="dbl" algn="ctr">
          <a:solidFill>
            <a:schemeClr val="phClr">
              <a:shade val="95000"/>
              <a:satMod val="130000"/>
            </a:schemeClr>
          </a:solidFill>
          <a:prstDash val="solid"/>
        </a:ln>
      </a:lnStyleLst>
      <a:effectStyleLst>
        <a:effectStyle>
          <a:effectLst>
            <a:outerShdw blurRad="63500" dist="25400" dir="5400000" sx="101000" sy="101000" algn="ctr" rotWithShape="0">
              <a:srgbClr val="000000">
                <a:alpha val="50000"/>
              </a:srgbClr>
            </a:outerShdw>
          </a:effectLst>
        </a:effectStyle>
        <a:effectStyle>
          <a:effectLst>
            <a:outerShdw blurRad="63500" dist="12700" dir="5400000" sx="101000" sy="101000" algn="ctr" rotWithShape="0">
              <a:srgbClr val="000000">
                <a:alpha val="50000"/>
              </a:srgbClr>
            </a:outerShdw>
            <a:reflection blurRad="12700" stA="26000" endPos="15000" dist="19050" dir="5400000" sy="-100000" rotWithShape="0"/>
          </a:effectLst>
        </a:effectStyle>
        <a:effectStyle>
          <a:effectLst>
            <a:innerShdw blurRad="101600" dist="12700">
              <a:srgbClr val="000000">
                <a:alpha val="35000"/>
              </a:srgbClr>
            </a:innerShdw>
            <a:reflection blurRad="12700" stA="26000" endPos="25000" dist="19050" dir="5400000" sy="-100000" rotWithShape="0"/>
          </a:effectLst>
          <a:scene3d>
            <a:camera prst="orthographicFront">
              <a:rot lat="0" lon="0" rev="0"/>
            </a:camera>
            <a:lightRig rig="twoPt" dir="t">
              <a:rot lat="0" lon="0" rev="5400000"/>
            </a:lightRig>
          </a:scene3d>
          <a:sp3d>
            <a:bevelT w="38100" prst="coolSlant"/>
          </a:sp3d>
        </a:effectStyle>
      </a:effectStyleLst>
      <a:bgFillStyleLst>
        <a:solidFill>
          <a:schemeClr val="phClr"/>
        </a:solidFill>
        <a:gradFill rotWithShape="1">
          <a:gsLst>
            <a:gs pos="0">
              <a:schemeClr val="phClr">
                <a:tint val="80000"/>
                <a:satMod val="250000"/>
              </a:schemeClr>
            </a:gs>
            <a:gs pos="40000">
              <a:schemeClr val="phClr">
                <a:tint val="90000"/>
                <a:shade val="80000"/>
                <a:satMod val="200000"/>
              </a:schemeClr>
            </a:gs>
            <a:gs pos="100000">
              <a:schemeClr val="phClr">
                <a:shade val="20000"/>
                <a:satMod val="175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Végtelenség téma</Template>
  <TotalTime>399</TotalTime>
  <Words>3192</Words>
  <Application>Microsoft Office PowerPoint</Application>
  <PresentationFormat>Diavetítés a képernyőre (4:3 oldalarány)</PresentationFormat>
  <Paragraphs>319</Paragraphs>
  <Slides>70</Slides>
  <Notes>0</Notes>
  <HiddenSlides>0</HiddenSlides>
  <MMClips>0</MMClips>
  <ScaleCrop>false</ScaleCrop>
  <HeadingPairs>
    <vt:vector size="4" baseType="variant">
      <vt:variant>
        <vt:lpstr>Téma</vt:lpstr>
      </vt:variant>
      <vt:variant>
        <vt:i4>1</vt:i4>
      </vt:variant>
      <vt:variant>
        <vt:lpstr>Diacímek</vt:lpstr>
      </vt:variant>
      <vt:variant>
        <vt:i4>70</vt:i4>
      </vt:variant>
    </vt:vector>
  </HeadingPairs>
  <TitlesOfParts>
    <vt:vector size="71" baseType="lpstr">
      <vt:lpstr>Presentation4</vt:lpstr>
      <vt:lpstr>Hazai Kétéltűek</vt:lpstr>
      <vt:lpstr>Foltos szalamandra (Salamandra salamandra)</vt:lpstr>
      <vt:lpstr>PowerPoint bemutató</vt:lpstr>
      <vt:lpstr>PowerPoint bemutató</vt:lpstr>
      <vt:lpstr>PowerPoint bemutató</vt:lpstr>
      <vt:lpstr> Pettyes gőte (Lissotriton vulgaris) </vt:lpstr>
      <vt:lpstr>PowerPoint bemutató</vt:lpstr>
      <vt:lpstr>PowerPoint bemutató</vt:lpstr>
      <vt:lpstr>PowerPoint bemutató</vt:lpstr>
      <vt:lpstr> Alpesi gőte (Mesotriton alpestris) </vt:lpstr>
      <vt:lpstr>PowerPoint bemutató</vt:lpstr>
      <vt:lpstr>PowerPoint bemutató</vt:lpstr>
      <vt:lpstr>PowerPoint bemutató</vt:lpstr>
      <vt:lpstr>  Dunai tarajosgőte (Triturus dobrogicus) </vt:lpstr>
      <vt:lpstr>PowerPoint bemutató</vt:lpstr>
      <vt:lpstr>PowerPoint bemutató</vt:lpstr>
      <vt:lpstr>PowerPoint bemutató</vt:lpstr>
      <vt:lpstr>  Alpesi tarajosgőte (Triturus carnifex) </vt:lpstr>
      <vt:lpstr>PowerPoint bemutató</vt:lpstr>
      <vt:lpstr>PowerPoint bemutató</vt:lpstr>
      <vt:lpstr>PowerPoint bemutató</vt:lpstr>
      <vt:lpstr>   Vöröshasú unka (Bombina bombina) </vt:lpstr>
      <vt:lpstr>PowerPoint bemutató</vt:lpstr>
      <vt:lpstr>PowerPoint bemutató</vt:lpstr>
      <vt:lpstr>PowerPoint bemutató</vt:lpstr>
      <vt:lpstr>PowerPoint bemutató</vt:lpstr>
      <vt:lpstr>    Sárgahasú unka (Bombina variegata) </vt:lpstr>
      <vt:lpstr>PowerPoint bemutató</vt:lpstr>
      <vt:lpstr>PowerPoint bemutató</vt:lpstr>
      <vt:lpstr>PowerPoint bemutató</vt:lpstr>
      <vt:lpstr>PowerPoint bemutató</vt:lpstr>
      <vt:lpstr>     Barna ásóbéka (Pelobates fuscus) </vt:lpstr>
      <vt:lpstr>PowerPoint bemutató</vt:lpstr>
      <vt:lpstr>PowerPoint bemutató</vt:lpstr>
      <vt:lpstr>PowerPoint bemutató</vt:lpstr>
      <vt:lpstr>       Barna varangy (Bufo bufo) </vt:lpstr>
      <vt:lpstr>PowerPoint bemutató</vt:lpstr>
      <vt:lpstr>PowerPoint bemutató</vt:lpstr>
      <vt:lpstr>PowerPoint bemutató</vt:lpstr>
      <vt:lpstr>        Zöld varangy (Bufo viridis) </vt:lpstr>
      <vt:lpstr>PowerPoint bemutató</vt:lpstr>
      <vt:lpstr>PowerPoint bemutató</vt:lpstr>
      <vt:lpstr>PowerPoint bemutató</vt:lpstr>
      <vt:lpstr>         Zöld levelibéka (Hyla arborea) </vt:lpstr>
      <vt:lpstr>PowerPoint bemutató</vt:lpstr>
      <vt:lpstr>PowerPoint bemutató</vt:lpstr>
      <vt:lpstr>PowerPoint bemutató</vt:lpstr>
      <vt:lpstr>          Erdei béka (Rana dalmatina) </vt:lpstr>
      <vt:lpstr>PowerPoint bemutató</vt:lpstr>
      <vt:lpstr>PowerPoint bemutató</vt:lpstr>
      <vt:lpstr>PowerPoint bemutató</vt:lpstr>
      <vt:lpstr>          Mocsári béka (Rana arvalis) </vt:lpstr>
      <vt:lpstr>PowerPoint bemutató</vt:lpstr>
      <vt:lpstr>PowerPoint bemutató</vt:lpstr>
      <vt:lpstr>PowerPoint bemutató</vt:lpstr>
      <vt:lpstr>          Gyepi béka (Rana temporaria) </vt:lpstr>
      <vt:lpstr>PowerPoint bemutató</vt:lpstr>
      <vt:lpstr>PowerPoint bemutató</vt:lpstr>
      <vt:lpstr>PowerPoint bemutató</vt:lpstr>
      <vt:lpstr>           Nagy tavibéka (Pelophylax ridibundus) </vt:lpstr>
      <vt:lpstr>PowerPoint bemutató</vt:lpstr>
      <vt:lpstr>PowerPoint bemutató</vt:lpstr>
      <vt:lpstr>PowerPoint bemutató</vt:lpstr>
      <vt:lpstr>           Kis tavibéka (Pelophylax lessonae) </vt:lpstr>
      <vt:lpstr>PowerPoint bemutató</vt:lpstr>
      <vt:lpstr>PowerPoint bemutató</vt:lpstr>
      <vt:lpstr>PowerPoint bemutató</vt:lpstr>
      <vt:lpstr>            Kecskebéka (Pelophylax kl esculentus) </vt:lpstr>
      <vt:lpstr>PowerPoint bemutató</vt:lpstr>
      <vt:lpstr>PowerPoint bemutató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Hazai Kétéltűek</dc:title>
  <dc:creator>Molnár Dominik</dc:creator>
  <cp:lastModifiedBy>Windows-felhasználó</cp:lastModifiedBy>
  <cp:revision>68</cp:revision>
  <dcterms:created xsi:type="dcterms:W3CDTF">2012-05-06T10:19:49Z</dcterms:created>
  <dcterms:modified xsi:type="dcterms:W3CDTF">2013-06-11T14:07:39Z</dcterms:modified>
</cp:coreProperties>
</file>