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79" r:id="rId4"/>
    <p:sldId id="258" r:id="rId5"/>
    <p:sldId id="259" r:id="rId6"/>
    <p:sldId id="261" r:id="rId7"/>
    <p:sldId id="263" r:id="rId8"/>
    <p:sldId id="284" r:id="rId9"/>
    <p:sldId id="288" r:id="rId10"/>
    <p:sldId id="280" r:id="rId11"/>
    <p:sldId id="289" r:id="rId12"/>
    <p:sldId id="265" r:id="rId13"/>
    <p:sldId id="266" r:id="rId14"/>
    <p:sldId id="267" r:id="rId15"/>
    <p:sldId id="268" r:id="rId16"/>
    <p:sldId id="281" r:id="rId17"/>
    <p:sldId id="269" r:id="rId18"/>
    <p:sldId id="260" r:id="rId19"/>
    <p:sldId id="286" r:id="rId20"/>
    <p:sldId id="270" r:id="rId21"/>
    <p:sldId id="287" r:id="rId22"/>
    <p:sldId id="277" r:id="rId23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Eras Bold ITC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Eras Bold ITC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Eras Bold ITC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Eras Bold ITC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Eras Bold IT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Eras Bold IT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Eras Bold IT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Eras Bold IT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Eras Bold ITC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333399"/>
    <a:srgbClr val="009900"/>
    <a:srgbClr val="33CCFF"/>
    <a:srgbClr val="0066FF"/>
    <a:srgbClr val="CC33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64" autoAdjust="0"/>
    <p:restoredTop sz="94664" autoAdjust="0"/>
  </p:normalViewPr>
  <p:slideViewPr>
    <p:cSldViewPr>
      <p:cViewPr varScale="1">
        <p:scale>
          <a:sx n="103" d="100"/>
          <a:sy n="103" d="100"/>
        </p:scale>
        <p:origin x="-2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AB591BCC-AF58-4B97-8B76-C24D583EF72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41359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E49B0E22-75FB-428E-AAB1-8E479EE8417D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109213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E379B809-675A-40C7-AE0A-18D7A9F4505A}" type="slidenum">
              <a:rPr lang="hu-HU" altLang="hu-HU"/>
              <a:pPr>
                <a:spcBef>
                  <a:spcPct val="0"/>
                </a:spcBef>
              </a:pPr>
              <a:t>1</a:t>
            </a:fld>
            <a:endParaRPr lang="hu-HU" altLang="hu-HU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3824EB77-5B8E-43C3-9D21-5BB6ECBF0F31}" type="slidenum">
              <a:rPr lang="hu-HU" altLang="hu-HU"/>
              <a:pPr>
                <a:spcBef>
                  <a:spcPct val="0"/>
                </a:spcBef>
              </a:pPr>
              <a:t>11</a:t>
            </a:fld>
            <a:endParaRPr lang="hu-HU" altLang="hu-HU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07E54592-48DD-4273-977A-448138C7541C}" type="slidenum">
              <a:rPr lang="hu-HU" altLang="hu-HU"/>
              <a:pPr>
                <a:spcBef>
                  <a:spcPct val="0"/>
                </a:spcBef>
              </a:pPr>
              <a:t>12</a:t>
            </a:fld>
            <a:endParaRPr lang="hu-HU" altLang="hu-HU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7C1E30BE-CC37-45B8-9817-B301666C8BD6}" type="slidenum">
              <a:rPr lang="hu-HU" altLang="hu-HU"/>
              <a:pPr>
                <a:spcBef>
                  <a:spcPct val="0"/>
                </a:spcBef>
              </a:pPr>
              <a:t>13</a:t>
            </a:fld>
            <a:endParaRPr lang="hu-HU" altLang="hu-HU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F4B998CB-AAD8-4C17-B7FC-0555A6EC4FF8}" type="slidenum">
              <a:rPr lang="hu-HU" altLang="hu-HU"/>
              <a:pPr>
                <a:spcBef>
                  <a:spcPct val="0"/>
                </a:spcBef>
              </a:pPr>
              <a:t>14</a:t>
            </a:fld>
            <a:endParaRPr lang="hu-HU" altLang="hu-HU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F326C527-9B04-4B7E-B6B5-9921ECDF6EBB}" type="slidenum">
              <a:rPr lang="hu-HU" altLang="hu-HU"/>
              <a:pPr>
                <a:spcBef>
                  <a:spcPct val="0"/>
                </a:spcBef>
              </a:pPr>
              <a:t>15</a:t>
            </a:fld>
            <a:endParaRPr lang="hu-HU" altLang="hu-HU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B4E736D5-9A54-4443-B6DF-65EF28EF5522}" type="slidenum">
              <a:rPr lang="hu-HU" altLang="hu-HU"/>
              <a:pPr>
                <a:spcBef>
                  <a:spcPct val="0"/>
                </a:spcBef>
              </a:pPr>
              <a:t>17</a:t>
            </a:fld>
            <a:endParaRPr lang="hu-HU" altLang="hu-HU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A43C5CED-46B2-4CEC-8862-5A329B972479}" type="slidenum">
              <a:rPr lang="hu-HU" altLang="hu-HU"/>
              <a:pPr>
                <a:spcBef>
                  <a:spcPct val="0"/>
                </a:spcBef>
              </a:pPr>
              <a:t>18</a:t>
            </a:fld>
            <a:endParaRPr lang="hu-HU" altLang="hu-HU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80637927-4823-4032-B104-27EB5FEA18D4}" type="slidenum">
              <a:rPr lang="hu-HU" altLang="hu-HU"/>
              <a:pPr>
                <a:spcBef>
                  <a:spcPct val="0"/>
                </a:spcBef>
              </a:pPr>
              <a:t>19</a:t>
            </a:fld>
            <a:endParaRPr lang="hu-HU" altLang="hu-HU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3824EB77-5B8E-43C3-9D21-5BB6ECBF0F31}" type="slidenum">
              <a:rPr lang="hu-HU" altLang="hu-HU"/>
              <a:pPr>
                <a:spcBef>
                  <a:spcPct val="0"/>
                </a:spcBef>
              </a:pPr>
              <a:t>20</a:t>
            </a:fld>
            <a:endParaRPr lang="hu-HU" altLang="hu-HU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157E5AD5-0435-4BE0-9449-68967CF7F0E5}" type="slidenum">
              <a:rPr lang="hu-HU" altLang="hu-HU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21</a:t>
            </a:fld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F5A36BC3-7D2F-4F42-A1EA-B0C2A7E9F52A}" type="slidenum">
              <a:rPr lang="hu-HU" altLang="hu-HU"/>
              <a:pPr>
                <a:spcBef>
                  <a:spcPct val="0"/>
                </a:spcBef>
              </a:pPr>
              <a:t>2</a:t>
            </a:fld>
            <a:endParaRPr lang="hu-HU" altLang="hu-HU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7DC4F40D-EC57-40F5-8819-75488B2A7F46}" type="slidenum">
              <a:rPr lang="hu-HU" altLang="hu-HU"/>
              <a:pPr>
                <a:spcBef>
                  <a:spcPct val="0"/>
                </a:spcBef>
              </a:pPr>
              <a:t>4</a:t>
            </a:fld>
            <a:endParaRPr lang="hu-HU" altLang="hu-HU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920AD202-A13F-4B1A-A9EA-6F882F9C3D23}" type="slidenum">
              <a:rPr lang="hu-HU" altLang="hu-HU"/>
              <a:pPr>
                <a:spcBef>
                  <a:spcPct val="0"/>
                </a:spcBef>
              </a:pPr>
              <a:t>5</a:t>
            </a:fld>
            <a:endParaRPr lang="hu-HU" altLang="hu-HU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C702960F-40FF-4281-8E80-5CDA31A65E12}" type="slidenum">
              <a:rPr lang="hu-HU" altLang="hu-HU"/>
              <a:pPr>
                <a:spcBef>
                  <a:spcPct val="0"/>
                </a:spcBef>
              </a:pPr>
              <a:t>6</a:t>
            </a:fld>
            <a:endParaRPr lang="hu-HU" altLang="hu-HU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3AADC6DF-0579-4D98-BBA9-8C17540BD05E}" type="slidenum">
              <a:rPr lang="hu-HU" altLang="hu-HU"/>
              <a:pPr>
                <a:spcBef>
                  <a:spcPct val="0"/>
                </a:spcBef>
              </a:pPr>
              <a:t>7</a:t>
            </a:fld>
            <a:endParaRPr lang="hu-HU" altLang="hu-HU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08D81F85-C356-4D3B-86A8-11391A52502B}" type="slidenum">
              <a:rPr lang="hu-HU" altLang="hu-HU"/>
              <a:pPr>
                <a:spcBef>
                  <a:spcPct val="0"/>
                </a:spcBef>
              </a:pPr>
              <a:t>8</a:t>
            </a:fld>
            <a:endParaRPr lang="hu-HU" altLang="hu-HU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3824EB77-5B8E-43C3-9D21-5BB6ECBF0F31}" type="slidenum">
              <a:rPr lang="hu-HU" altLang="hu-HU"/>
              <a:pPr>
                <a:spcBef>
                  <a:spcPct val="0"/>
                </a:spcBef>
              </a:pPr>
              <a:t>9</a:t>
            </a:fld>
            <a:endParaRPr lang="hu-HU" altLang="hu-HU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64F8CAD6-2F13-4E62-B738-9B6C851A94A1}" type="slidenum">
              <a:rPr lang="hu-HU" altLang="hu-HU"/>
              <a:pPr>
                <a:spcBef>
                  <a:spcPct val="0"/>
                </a:spcBef>
              </a:pPr>
              <a:t>10</a:t>
            </a:fld>
            <a:endParaRPr lang="hu-HU" altLang="hu-HU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33CCDD-2A5E-4AF9-8F10-660039071F4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52130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3F114E-A902-49A5-BC5F-4A95A7164BF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468459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1FB797-0F23-42FD-A872-48472A3150F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489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C23F49-2ED9-4407-A68F-6BBA1486CCD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06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9AD89F-407E-43BA-B21F-55AEF2B6727D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786686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CDD05-EEAC-480F-A9B8-2B1848F3A9A4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138714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B0C4F1-5260-4149-9697-2930CFDA0E02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820777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447E0F-9FA2-463C-9532-B191886E277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259405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878FCF-DEBA-4145-92A3-65BC4676291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90213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4DB7DA-6811-43A1-A496-2ED8CA6EB8D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66340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F28728-22AC-4350-AFBD-ED2EE14D0452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73469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chemeClr val="bg1"/>
            </a:gs>
            <a:gs pos="100000">
              <a:srgbClr val="99CCFF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A18C28B0-BF36-4942-9132-0B00D4CC31B9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268413"/>
            <a:ext cx="8642350" cy="2620962"/>
          </a:xfrm>
        </p:spPr>
        <p:txBody>
          <a:bodyPr/>
          <a:lstStyle/>
          <a:p>
            <a:pPr eaLnBrk="1" hangingPunct="1">
              <a:defRPr/>
            </a:pPr>
            <a:r>
              <a:rPr lang="hu-HU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A felsőoktatási intézmények felvételi eljárásairól</a:t>
            </a:r>
            <a:br>
              <a:rPr lang="hu-HU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</a:br>
            <a:r>
              <a:rPr lang="hu-HU" sz="25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alapképzésre és osztatlan képzésre jelentkezés esetén</a:t>
            </a:r>
            <a:r>
              <a:rPr lang="hu-HU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/>
            </a:r>
            <a:br>
              <a:rPr lang="hu-HU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</a:br>
            <a:r>
              <a:rPr lang="hu-HU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/>
            </a:r>
            <a:br>
              <a:rPr lang="hu-HU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</a:br>
            <a:r>
              <a:rPr lang="hu-HU" sz="36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2020. január 01-jétől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7338" y="5157788"/>
            <a:ext cx="8569325" cy="1989137"/>
          </a:xfrm>
        </p:spPr>
        <p:txBody>
          <a:bodyPr/>
          <a:lstStyle/>
          <a:p>
            <a:pPr eaLnBrk="1" hangingPunct="1">
              <a:defRPr/>
            </a:pPr>
            <a:r>
              <a:rPr lang="hu-HU" sz="2900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423/2012 (XII. 29.) Korm. rendelet alapján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4" y="476250"/>
            <a:ext cx="8713663" cy="5472113"/>
          </a:xfrm>
        </p:spPr>
        <p:txBody>
          <a:bodyPr/>
          <a:lstStyle/>
          <a:p>
            <a:pPr marL="533400" indent="-504825" eaLnBrk="1" hangingPunct="1">
              <a:lnSpc>
                <a:spcPct val="80000"/>
              </a:lnSpc>
              <a:buFontTx/>
              <a:buNone/>
              <a:defRPr/>
            </a:pPr>
            <a:r>
              <a:rPr lang="hu-H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Eras Bold ITC" pitchFamily="34" charset="0"/>
              </a:rPr>
              <a:t>Többletpontok:</a:t>
            </a:r>
            <a:r>
              <a:rPr lang="hu-HU" dirty="0" smtClean="0"/>
              <a:t> </a:t>
            </a:r>
          </a:p>
          <a:p>
            <a:pPr marL="1616075" lvl="1" indent="-274638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hu-HU" sz="2600" i="1" dirty="0" smtClean="0">
                <a:latin typeface="Times New Roman" pitchFamily="18" charset="0"/>
              </a:rPr>
              <a:t>(A felvételi követelményen felül </a:t>
            </a:r>
            <a:r>
              <a:rPr lang="hu-HU" sz="2600" i="1" dirty="0" smtClean="0">
                <a:latin typeface="Times New Roman" pitchFamily="18" charset="0"/>
              </a:rPr>
              <a:t>teljesített nyelvvizsga</a:t>
            </a:r>
            <a:r>
              <a:rPr lang="hu-HU" sz="2600" i="1" dirty="0" smtClean="0">
                <a:latin typeface="Times New Roman" pitchFamily="18" charset="0"/>
              </a:rPr>
              <a:t>)</a:t>
            </a:r>
          </a:p>
          <a:p>
            <a:pPr marL="1616075" lvl="1" indent="-274638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hu-HU" sz="3000" i="1" dirty="0" smtClean="0">
              <a:latin typeface="Times New Roman" pitchFamily="18" charset="0"/>
            </a:endParaRPr>
          </a:p>
          <a:p>
            <a:pPr marL="533400" indent="-504825" eaLnBrk="1" hangingPunct="1">
              <a:lnSpc>
                <a:spcPct val="80000"/>
              </a:lnSpc>
              <a:buFontTx/>
              <a:buNone/>
              <a:defRPr/>
            </a:pPr>
            <a:r>
              <a:rPr lang="hu-HU" sz="2000" b="1" i="1" dirty="0">
                <a:solidFill>
                  <a:srgbClr val="FF0000"/>
                </a:solidFill>
                <a:latin typeface="+mj-lt"/>
              </a:rPr>
              <a:t>20. §</a:t>
            </a:r>
            <a:r>
              <a:rPr lang="hu-HU" sz="2000" i="1" dirty="0">
                <a:solidFill>
                  <a:srgbClr val="FF0000"/>
                </a:solidFill>
                <a:latin typeface="+mj-lt"/>
              </a:rPr>
              <a:t> (</a:t>
            </a:r>
            <a:r>
              <a:rPr lang="hu-HU" sz="2000" i="1" dirty="0" smtClean="0">
                <a:solidFill>
                  <a:srgbClr val="FF0000"/>
                </a:solidFill>
                <a:latin typeface="+mj-lt"/>
              </a:rPr>
              <a:t>1)</a:t>
            </a:r>
            <a:r>
              <a:rPr lang="hu-HU" sz="2000" i="1" baseline="30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hu-HU" sz="2000" i="1" dirty="0" smtClean="0">
                <a:solidFill>
                  <a:srgbClr val="FF0000"/>
                </a:solidFill>
                <a:latin typeface="+mj-lt"/>
              </a:rPr>
              <a:t>A </a:t>
            </a:r>
            <a:r>
              <a:rPr lang="hu-HU" sz="2000" i="1" dirty="0">
                <a:solidFill>
                  <a:srgbClr val="FF0000"/>
                </a:solidFill>
                <a:latin typeface="+mj-lt"/>
              </a:rPr>
              <a:t>jelentkező a felvételi követelményen felül teljesített, államilag elismert vagy azzal egyenértékű, magyartól eltérő idegen nyelvből tett nyelvvizsgáért nyelvenként</a:t>
            </a:r>
            <a:endParaRPr lang="hu-HU" sz="2000" i="1" dirty="0" smtClean="0">
              <a:solidFill>
                <a:srgbClr val="FF0000"/>
              </a:solidFill>
              <a:latin typeface="+mj-lt"/>
            </a:endParaRPr>
          </a:p>
          <a:p>
            <a:pPr marL="533400" indent="-504825" eaLnBrk="1" hangingPunct="1">
              <a:lnSpc>
                <a:spcPct val="80000"/>
              </a:lnSpc>
              <a:buFontTx/>
              <a:buNone/>
              <a:defRPr/>
            </a:pPr>
            <a:endParaRPr lang="hu-HU" sz="2400" dirty="0" smtClean="0">
              <a:latin typeface="Times New Roman" pitchFamily="18" charset="0"/>
            </a:endParaRPr>
          </a:p>
          <a:p>
            <a:pPr marL="533400" indent="-504825"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hu-HU" sz="2400" dirty="0" smtClean="0">
                <a:latin typeface="Times New Roman" pitchFamily="18" charset="0"/>
              </a:rPr>
              <a:t>Középfokú (B2) komplex típusú nyelvvizsga:</a:t>
            </a:r>
            <a:r>
              <a:rPr lang="hu-HU" sz="2100" dirty="0" smtClean="0">
                <a:latin typeface="Times New Roman" pitchFamily="18" charset="0"/>
              </a:rPr>
              <a:t>	   	   </a:t>
            </a:r>
          </a:p>
          <a:p>
            <a:pPr marL="533400" indent="-50482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hu-HU" sz="2100" dirty="0" smtClean="0">
                <a:latin typeface="Times New Roman" pitchFamily="18" charset="0"/>
              </a:rPr>
              <a:t>								 </a:t>
            </a:r>
            <a:r>
              <a:rPr lang="hu-HU" sz="2900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28</a:t>
            </a:r>
            <a:r>
              <a:rPr lang="hu-HU" sz="29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hu-HU" sz="26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pont</a:t>
            </a:r>
            <a:endParaRPr lang="hu-HU" sz="2100" dirty="0" smtClean="0">
              <a:latin typeface="Times New Roman" pitchFamily="18" charset="0"/>
            </a:endParaRPr>
          </a:p>
          <a:p>
            <a:pPr marL="533400" indent="-504825"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hu-HU" sz="2400" dirty="0" smtClean="0">
                <a:latin typeface="Times New Roman" pitchFamily="18" charset="0"/>
              </a:rPr>
              <a:t>Felsőfokú (C1) komplex típusú nyelvvizsga:</a:t>
            </a:r>
            <a:r>
              <a:rPr lang="hu-HU" sz="2100" dirty="0" smtClean="0">
                <a:latin typeface="Times New Roman" pitchFamily="18" charset="0"/>
              </a:rPr>
              <a:t>	    	    </a:t>
            </a:r>
          </a:p>
          <a:p>
            <a:pPr marL="533400" indent="-50482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hu-HU" sz="29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								</a:t>
            </a:r>
            <a:r>
              <a:rPr lang="hu-HU" sz="2900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40</a:t>
            </a:r>
            <a:r>
              <a:rPr lang="hu-HU" sz="21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hu-HU" sz="26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pont</a:t>
            </a:r>
            <a:endParaRPr lang="hu-HU" sz="2100" u="sng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533400" indent="-504825" algn="r" eaLnBrk="1" hangingPunct="1">
              <a:lnSpc>
                <a:spcPct val="80000"/>
              </a:lnSpc>
              <a:buFontTx/>
              <a:buNone/>
              <a:defRPr/>
            </a:pPr>
            <a:endParaRPr lang="hu-HU" sz="2400" dirty="0"/>
          </a:p>
          <a:p>
            <a:pPr marL="533400" indent="-504825" algn="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dirty="0" smtClean="0"/>
              <a:t>Maximum:	</a:t>
            </a:r>
            <a:r>
              <a:rPr lang="hu-HU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40 pont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3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3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3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34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34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34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4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34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34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34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4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34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34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34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34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34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549275"/>
            <a:ext cx="8569325" cy="511197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hu-HU" altLang="hu-HU" sz="4000" i="1" dirty="0" smtClean="0">
                <a:latin typeface="Times New Roman" pitchFamily="18" charset="0"/>
                <a:cs typeface="Times New Roman" pitchFamily="18" charset="0"/>
              </a:rPr>
              <a:t>Alapképzésre, osztatlan képzésre az a jelentkező vehető fel, aki</a:t>
            </a:r>
          </a:p>
          <a:p>
            <a:pPr marL="0" indent="0">
              <a:buFontTx/>
              <a:buNone/>
            </a:pPr>
            <a:endParaRPr lang="hu-HU" altLang="hu-H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AutoNum type="alphaLcParenR"/>
            </a:pPr>
            <a:r>
              <a:rPr lang="hu-HU" altLang="hu-HU" sz="4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legalább B2 szintű, általános nyelvi, komplex nyelvvizsgával</a:t>
            </a:r>
            <a:r>
              <a:rPr lang="hu-HU" altLang="hu-H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altLang="hu-HU" i="1" dirty="0" smtClean="0">
                <a:latin typeface="Times New Roman" pitchFamily="18" charset="0"/>
                <a:cs typeface="Times New Roman" pitchFamily="18" charset="0"/>
              </a:rPr>
              <a:t>vagy azzal egyenértékű okirattal rendelkezik és</a:t>
            </a:r>
          </a:p>
          <a:p>
            <a:pPr marL="0" indent="0">
              <a:buFontTx/>
              <a:buAutoNum type="alphaLcParenR"/>
            </a:pPr>
            <a:endParaRPr lang="hu-HU" altLang="hu-HU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AutoNum type="alphaLcParenR"/>
            </a:pPr>
            <a:r>
              <a:rPr lang="hu-HU" altLang="hu-HU" sz="2400" i="1" dirty="0" smtClean="0">
                <a:latin typeface="Times New Roman" pitchFamily="18" charset="0"/>
                <a:cs typeface="Times New Roman" pitchFamily="18" charset="0"/>
              </a:rPr>
              <a:t>legalább egy emelt szintű érettségi vizsgát tett vagy felsőfokú végzettséget tanúsító oklevéllel rendelkezik.</a:t>
            </a:r>
          </a:p>
        </p:txBody>
      </p:sp>
    </p:spTree>
    <p:extLst>
      <p:ext uri="{BB962C8B-B14F-4D97-AF65-F5344CB8AC3E}">
        <p14:creationId xmlns:p14="http://schemas.microsoft.com/office/powerpoint/2010/main" val="1602644711"/>
      </p:ext>
    </p:extLst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04813"/>
            <a:ext cx="8642350" cy="5759450"/>
          </a:xfrm>
        </p:spPr>
        <p:txBody>
          <a:bodyPr/>
          <a:lstStyle/>
          <a:p>
            <a:pPr marL="1082675" indent="-1082675" eaLnBrk="1" hangingPunct="1">
              <a:lnSpc>
                <a:spcPct val="90000"/>
              </a:lnSpc>
              <a:buFontTx/>
              <a:buNone/>
              <a:defRPr/>
            </a:pPr>
            <a:r>
              <a:rPr lang="hu-HU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Eras Bold ITC" pitchFamily="34" charset="0"/>
              </a:rPr>
              <a:t>Többletpontok:</a:t>
            </a:r>
          </a:p>
          <a:p>
            <a:pPr marL="1082675" indent="-1082675" eaLnBrk="1" hangingPunct="1">
              <a:lnSpc>
                <a:spcPct val="90000"/>
              </a:lnSpc>
              <a:buFontTx/>
              <a:buNone/>
              <a:defRPr/>
            </a:pPr>
            <a:r>
              <a:rPr lang="hu-HU" sz="3000" i="1" dirty="0" smtClean="0">
                <a:latin typeface="Times New Roman" pitchFamily="18" charset="0"/>
              </a:rPr>
              <a:t>(Tanulmányi versenyeredmény (OKTV))</a:t>
            </a:r>
          </a:p>
          <a:p>
            <a:pPr marL="1082675" indent="-1082675" eaLnBrk="1" hangingPunct="1">
              <a:lnSpc>
                <a:spcPct val="90000"/>
              </a:lnSpc>
              <a:buFontTx/>
              <a:buNone/>
              <a:defRPr/>
            </a:pPr>
            <a:endParaRPr lang="hu-HU" sz="2800" dirty="0" smtClean="0">
              <a:latin typeface="Times New Roman" pitchFamily="18" charset="0"/>
            </a:endParaRPr>
          </a:p>
          <a:p>
            <a:pPr marL="1082675" indent="-1082675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hu-HU" sz="2900" dirty="0" smtClean="0">
                <a:latin typeface="Times New Roman" pitchFamily="18" charset="0"/>
              </a:rPr>
              <a:t>1-10. hely:					</a:t>
            </a:r>
            <a:r>
              <a:rPr lang="hu-HU" sz="3300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100</a:t>
            </a:r>
            <a:r>
              <a:rPr lang="hu-HU" sz="2900" u="sng" dirty="0" smtClean="0">
                <a:latin typeface="Times New Roman" pitchFamily="18" charset="0"/>
              </a:rPr>
              <a:t> pont</a:t>
            </a:r>
          </a:p>
          <a:p>
            <a:pPr marL="1082675" indent="-1082675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hu-HU" sz="2900" dirty="0" smtClean="0">
                <a:latin typeface="Times New Roman" pitchFamily="18" charset="0"/>
              </a:rPr>
              <a:t>11-20. hely:				</a:t>
            </a:r>
            <a:r>
              <a:rPr lang="hu-HU" sz="3300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50</a:t>
            </a:r>
            <a:r>
              <a:rPr lang="hu-HU" sz="2900" u="sng" dirty="0" smtClean="0">
                <a:latin typeface="Times New Roman" pitchFamily="18" charset="0"/>
              </a:rPr>
              <a:t> pont</a:t>
            </a:r>
          </a:p>
          <a:p>
            <a:pPr marL="1082675" indent="-1082675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hu-HU" sz="2900" dirty="0" smtClean="0">
                <a:latin typeface="Times New Roman" pitchFamily="18" charset="0"/>
              </a:rPr>
              <a:t>21-30. hely:				</a:t>
            </a:r>
            <a:r>
              <a:rPr lang="hu-HU" sz="3300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25</a:t>
            </a:r>
            <a:r>
              <a:rPr lang="hu-HU" sz="2900" u="sng" dirty="0" smtClean="0">
                <a:latin typeface="Times New Roman" pitchFamily="18" charset="0"/>
              </a:rPr>
              <a:t> pont</a:t>
            </a:r>
          </a:p>
          <a:p>
            <a:pPr marL="1082675" indent="-1082675" eaLnBrk="1" hangingPunct="1">
              <a:lnSpc>
                <a:spcPct val="90000"/>
              </a:lnSpc>
              <a:buFontTx/>
              <a:buNone/>
              <a:defRPr/>
            </a:pPr>
            <a:endParaRPr lang="hu-HU" sz="2900" dirty="0" smtClean="0">
              <a:latin typeface="Times New Roman" pitchFamily="18" charset="0"/>
            </a:endParaRPr>
          </a:p>
          <a:p>
            <a:pPr marL="1082675" indent="-1082675" eaLnBrk="1" hangingPunct="1">
              <a:lnSpc>
                <a:spcPct val="90000"/>
              </a:lnSpc>
              <a:buFontTx/>
              <a:buNone/>
              <a:defRPr/>
            </a:pPr>
            <a:r>
              <a:rPr lang="hu-HU" sz="2900" i="1" dirty="0" smtClean="0">
                <a:latin typeface="Times New Roman" pitchFamily="18" charset="0"/>
              </a:rPr>
              <a:t>Országos Ifjúsági Tudományos Innovációs Verseny,</a:t>
            </a:r>
          </a:p>
          <a:p>
            <a:pPr marL="1082675" indent="-1082675" eaLnBrk="1" hangingPunct="1">
              <a:lnSpc>
                <a:spcPct val="90000"/>
              </a:lnSpc>
              <a:buFontTx/>
              <a:buNone/>
              <a:defRPr/>
            </a:pPr>
            <a:r>
              <a:rPr lang="hu-HU" sz="2800" i="1" dirty="0" smtClean="0">
                <a:latin typeface="Times New Roman" pitchFamily="18" charset="0"/>
              </a:rPr>
              <a:t>Országos Tudományos Diákköri Konferencia</a:t>
            </a:r>
            <a:r>
              <a:rPr lang="hu-HU" sz="2800" dirty="0" smtClean="0">
                <a:latin typeface="Times New Roman" pitchFamily="18" charset="0"/>
              </a:rPr>
              <a:t>			</a:t>
            </a:r>
          </a:p>
          <a:p>
            <a:pPr marL="1082675" indent="-1082675" eaLnBrk="1" hangingPunct="1">
              <a:lnSpc>
                <a:spcPct val="90000"/>
              </a:lnSpc>
              <a:buFontTx/>
              <a:buNone/>
              <a:defRPr/>
            </a:pPr>
            <a:r>
              <a:rPr lang="hu-HU" sz="2800" dirty="0" smtClean="0">
                <a:latin typeface="Times New Roman" pitchFamily="18" charset="0"/>
              </a:rPr>
              <a:t>						      </a:t>
            </a:r>
            <a:r>
              <a:rPr lang="hu-HU" sz="3300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30, 20</a:t>
            </a:r>
            <a:r>
              <a:rPr lang="hu-HU" sz="2900" u="sng" dirty="0" smtClean="0">
                <a:latin typeface="Times New Roman" pitchFamily="18" charset="0"/>
              </a:rPr>
              <a:t> pont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313" y="188913"/>
            <a:ext cx="8459787" cy="6669087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hu-H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Eras Bold ITC" pitchFamily="34" charset="0"/>
              </a:rPr>
              <a:t>Többletpontok:</a:t>
            </a:r>
          </a:p>
          <a:p>
            <a:pPr eaLnBrk="1" hangingPunct="1">
              <a:buFontTx/>
              <a:buNone/>
              <a:defRPr/>
            </a:pPr>
            <a:r>
              <a:rPr lang="hu-HU" sz="3000" i="1" dirty="0" smtClean="0">
                <a:latin typeface="Times New Roman" pitchFamily="18" charset="0"/>
              </a:rPr>
              <a:t>(Sporteredmény)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hu-HU" sz="2900" dirty="0" smtClean="0">
                <a:latin typeface="Times New Roman" pitchFamily="18" charset="0"/>
              </a:rPr>
              <a:t>Olimpiai sportágban</a:t>
            </a: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hu-HU" sz="2500" dirty="0" smtClean="0">
                <a:latin typeface="Times New Roman" pitchFamily="18" charset="0"/>
              </a:rPr>
              <a:t>Olimpia részvétel:				</a:t>
            </a:r>
            <a:r>
              <a:rPr lang="hu-HU" sz="3000" dirty="0" smtClean="0">
                <a:latin typeface="Times New Roman" pitchFamily="18" charset="0"/>
              </a:rPr>
              <a:t>     </a:t>
            </a:r>
            <a:r>
              <a:rPr lang="hu-HU" sz="3000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50</a:t>
            </a:r>
            <a:r>
              <a:rPr lang="hu-HU" sz="3000" u="sng" dirty="0" smtClean="0">
                <a:latin typeface="Times New Roman" pitchFamily="18" charset="0"/>
              </a:rPr>
              <a:t> pont</a:t>
            </a: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hu-HU" sz="2500" dirty="0" smtClean="0">
                <a:latin typeface="Times New Roman" pitchFamily="18" charset="0"/>
              </a:rPr>
              <a:t>Világ- és Európa-bajnokságon elért 1-3. hely: </a:t>
            </a:r>
            <a:r>
              <a:rPr lang="hu-HU" sz="2500" dirty="0">
                <a:latin typeface="Times New Roman" pitchFamily="18" charset="0"/>
              </a:rPr>
              <a:t> </a:t>
            </a:r>
            <a:r>
              <a:rPr lang="hu-HU" sz="2500" dirty="0" smtClean="0">
                <a:latin typeface="Times New Roman" pitchFamily="18" charset="0"/>
              </a:rPr>
              <a:t>  </a:t>
            </a:r>
            <a:r>
              <a:rPr lang="hu-HU" sz="3000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30</a:t>
            </a:r>
            <a:r>
              <a:rPr lang="hu-HU" sz="3000" u="sng" dirty="0" smtClean="0">
                <a:latin typeface="Times New Roman" pitchFamily="18" charset="0"/>
              </a:rPr>
              <a:t> pont</a:t>
            </a:r>
          </a:p>
          <a:p>
            <a:pPr marL="914400" lvl="2" indent="0" eaLnBrk="1" hangingPunct="1">
              <a:buFontTx/>
              <a:buNone/>
              <a:defRPr/>
            </a:pPr>
            <a:r>
              <a:rPr lang="hu-HU" sz="2000" dirty="0" smtClean="0">
                <a:latin typeface="Times New Roman" pitchFamily="18" charset="0"/>
              </a:rPr>
              <a:t>- korosztályos versenyen	</a:t>
            </a:r>
            <a:r>
              <a:rPr lang="hu-HU" sz="2000" dirty="0">
                <a:latin typeface="Times New Roman" pitchFamily="18" charset="0"/>
              </a:rPr>
              <a:t>	</a:t>
            </a:r>
            <a:r>
              <a:rPr lang="hu-HU" sz="2000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20</a:t>
            </a:r>
            <a:r>
              <a:rPr lang="hu-HU" sz="2000" u="sng" dirty="0" smtClean="0">
                <a:latin typeface="Times New Roman" pitchFamily="18" charset="0"/>
              </a:rPr>
              <a:t> pont</a:t>
            </a:r>
            <a:endParaRPr lang="hu-HU" sz="2000" dirty="0" smtClean="0">
              <a:latin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hu-HU" sz="2500" dirty="0" smtClean="0">
                <a:latin typeface="Times New Roman" pitchFamily="18" charset="0"/>
              </a:rPr>
              <a:t>Országos Bajnokságon elért 1-3. hely:</a:t>
            </a:r>
            <a:r>
              <a:rPr lang="hu-HU" sz="2400" dirty="0" smtClean="0">
                <a:latin typeface="Times New Roman" pitchFamily="18" charset="0"/>
              </a:rPr>
              <a:t>	      </a:t>
            </a:r>
            <a:r>
              <a:rPr lang="hu-HU" sz="3000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15</a:t>
            </a:r>
            <a:r>
              <a:rPr lang="hu-HU" sz="3000" u="sng" dirty="0" smtClean="0">
                <a:latin typeface="Times New Roman" pitchFamily="18" charset="0"/>
              </a:rPr>
              <a:t> </a:t>
            </a:r>
            <a:r>
              <a:rPr lang="hu-HU" sz="3000" u="sng" dirty="0">
                <a:latin typeface="Times New Roman" pitchFamily="18" charset="0"/>
              </a:rPr>
              <a:t>pont</a:t>
            </a:r>
            <a:endParaRPr lang="hu-HU" sz="3000" dirty="0" smtClean="0">
              <a:latin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hu-HU" sz="2500" dirty="0" smtClean="0">
                <a:latin typeface="Times New Roman" pitchFamily="18" charset="0"/>
              </a:rPr>
              <a:t>Diákolimpián elért 1-3. hely:			      </a:t>
            </a:r>
            <a:r>
              <a:rPr lang="hu-HU" sz="3000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10</a:t>
            </a:r>
            <a:r>
              <a:rPr lang="hu-HU" sz="3000" u="sng" dirty="0" smtClean="0">
                <a:latin typeface="Times New Roman" pitchFamily="18" charset="0"/>
              </a:rPr>
              <a:t> pont</a:t>
            </a:r>
          </a:p>
          <a:p>
            <a:pPr eaLnBrk="1" hangingPunct="1">
              <a:buFontTx/>
              <a:buNone/>
              <a:defRPr/>
            </a:pPr>
            <a:r>
              <a:rPr lang="hu-HU" sz="2900" dirty="0" smtClean="0">
                <a:latin typeface="Times New Roman" pitchFamily="18" charset="0"/>
              </a:rPr>
              <a:t>     </a:t>
            </a:r>
            <a:r>
              <a:rPr lang="hu-HU" sz="2000" dirty="0" smtClean="0">
                <a:latin typeface="Times New Roman" pitchFamily="18" charset="0"/>
              </a:rPr>
              <a:t>Az eredményt a jelentkezés évét megelőző 8 évben kell elérni</a:t>
            </a:r>
            <a:r>
              <a:rPr lang="hu-HU" sz="2000" dirty="0">
                <a:latin typeface="Times New Roman" pitchFamily="18" charset="0"/>
              </a:rPr>
              <a:t>.</a:t>
            </a:r>
            <a:endParaRPr lang="hu-HU" sz="29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hu-HU" sz="2900" dirty="0" smtClean="0">
                <a:latin typeface="Times New Roman" pitchFamily="18" charset="0"/>
              </a:rPr>
              <a:t>Olimpián 1-6. helyezést szerző játékosok általuk választott intézményben, tagozaton, szakon </a:t>
            </a:r>
            <a:r>
              <a:rPr lang="hu-HU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500</a:t>
            </a:r>
            <a:r>
              <a:rPr lang="hu-HU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hu-HU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pontra jogosultak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620713"/>
            <a:ext cx="8820150" cy="53292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hu-H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Eras Bold ITC" pitchFamily="34" charset="0"/>
              </a:rPr>
              <a:t>Többletpontok:</a:t>
            </a:r>
            <a:endParaRPr lang="hu-HU" dirty="0" smtClean="0">
              <a:latin typeface="Eras Bold ITC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hu-HU" sz="3000" i="1" dirty="0" smtClean="0">
                <a:latin typeface="Times New Roman" pitchFamily="18" charset="0"/>
              </a:rPr>
              <a:t>(Esélyegyenlőség)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hu-HU" sz="26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hu-HU" sz="2400" dirty="0" smtClean="0">
                <a:latin typeface="Times New Roman" pitchFamily="18" charset="0"/>
              </a:rPr>
              <a:t>	</a:t>
            </a:r>
            <a:r>
              <a:rPr lang="hu-HU" sz="2500" dirty="0" smtClean="0">
                <a:latin typeface="Times New Roman" pitchFamily="18" charset="0"/>
              </a:rPr>
              <a:t>Hátrányos helyzetű, tartós nevelésbe vett,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hu-HU" sz="2500" dirty="0">
                <a:latin typeface="Times New Roman" pitchFamily="18" charset="0"/>
              </a:rPr>
              <a:t>	</a:t>
            </a:r>
            <a:r>
              <a:rPr lang="hu-HU" sz="2500" dirty="0" smtClean="0">
                <a:latin typeface="Times New Roman" pitchFamily="18" charset="0"/>
              </a:rPr>
              <a:t>árva tanuló:					</a:t>
            </a:r>
            <a:r>
              <a:rPr lang="hu-HU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40</a:t>
            </a:r>
            <a:r>
              <a:rPr lang="hu-HU" sz="2500" u="sng" dirty="0" smtClean="0">
                <a:latin typeface="Times New Roman" pitchFamily="18" charset="0"/>
              </a:rPr>
              <a:t> pont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endParaRPr lang="hu-HU" sz="25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hu-HU" sz="2500" dirty="0" smtClean="0">
                <a:latin typeface="Times New Roman" pitchFamily="18" charset="0"/>
              </a:rPr>
              <a:t>	Fogyatékossággal élő tanuló:		</a:t>
            </a:r>
            <a:r>
              <a:rPr lang="hu-HU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40</a:t>
            </a:r>
            <a:r>
              <a:rPr lang="hu-HU" sz="2500" u="sng" dirty="0" smtClean="0">
                <a:latin typeface="Times New Roman" pitchFamily="18" charset="0"/>
              </a:rPr>
              <a:t> pont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hu-HU" sz="2500" u="sng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hu-HU" sz="2500" dirty="0" smtClean="0">
                <a:latin typeface="Times New Roman" pitchFamily="18" charset="0"/>
              </a:rPr>
              <a:t>	</a:t>
            </a:r>
            <a:r>
              <a:rPr lang="hu-HU" sz="2000" dirty="0" smtClean="0">
                <a:latin typeface="Times New Roman" pitchFamily="18" charset="0"/>
              </a:rPr>
              <a:t>GYES </a:t>
            </a:r>
            <a:r>
              <a:rPr lang="hu-HU" sz="2000" dirty="0" err="1" smtClean="0">
                <a:latin typeface="Times New Roman" pitchFamily="18" charset="0"/>
              </a:rPr>
              <a:t>-en</a:t>
            </a:r>
            <a:r>
              <a:rPr lang="hu-HU" sz="2000" dirty="0" smtClean="0">
                <a:latin typeface="Times New Roman" pitchFamily="18" charset="0"/>
              </a:rPr>
              <a:t>, GYED </a:t>
            </a:r>
            <a:r>
              <a:rPr lang="hu-HU" sz="2000" dirty="0" err="1" smtClean="0">
                <a:latin typeface="Times New Roman" pitchFamily="18" charset="0"/>
              </a:rPr>
              <a:t>-en</a:t>
            </a:r>
            <a:r>
              <a:rPr lang="hu-HU" sz="2000" dirty="0" smtClean="0">
                <a:latin typeface="Times New Roman" pitchFamily="18" charset="0"/>
              </a:rPr>
              <a:t> lévő:			</a:t>
            </a:r>
            <a:r>
              <a:rPr lang="hu-HU" sz="2000" u="sng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40</a:t>
            </a:r>
            <a:r>
              <a:rPr lang="hu-HU" sz="2000" u="sng" dirty="0" smtClean="0">
                <a:latin typeface="Times New Roman" pitchFamily="18" charset="0"/>
              </a:rPr>
              <a:t> pont</a:t>
            </a:r>
            <a:endParaRPr lang="hu-HU" sz="2000" u="sng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hu-HU" b="1" dirty="0" smtClean="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00213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hu-HU" sz="4000" b="1" i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Többletpontok</a:t>
            </a:r>
          </a:p>
          <a:p>
            <a:pPr eaLnBrk="1" hangingPunct="1">
              <a:buFontTx/>
              <a:buNone/>
              <a:defRPr/>
            </a:pPr>
            <a:endParaRPr lang="hu-HU" sz="3400" b="1" i="1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hu-HU" sz="3400" smtClean="0">
                <a:latin typeface="Times New Roman" pitchFamily="18" charset="0"/>
              </a:rPr>
              <a:t>Különböző jogcímeken kapott többletpontok összege, </a:t>
            </a:r>
            <a:r>
              <a:rPr lang="hu-HU" sz="3600" b="1" u="sng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maximum 100 pont</a:t>
            </a:r>
            <a:r>
              <a:rPr lang="hu-HU" sz="3400" smtClean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5888"/>
            <a:ext cx="8291512" cy="66262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800" i="1" dirty="0" smtClean="0">
                <a:latin typeface="Times New Roman" pitchFamily="18" charset="0"/>
              </a:rPr>
              <a:t>Megszerezhető pontok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hu-HU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hu-HU" sz="2000" dirty="0" smtClean="0">
                <a:latin typeface="Eras Bold ITC" pitchFamily="34" charset="0"/>
              </a:rPr>
              <a:t>Tanulmányi pontok: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hu-HU" sz="2000" dirty="0" smtClean="0">
                <a:latin typeface="Times New Roman" pitchFamily="18" charset="0"/>
              </a:rPr>
              <a:t>		Év végi jegyek összegének kétszerese		100 pont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hu-HU" sz="2000" dirty="0" smtClean="0">
                <a:latin typeface="Times New Roman" pitchFamily="18" charset="0"/>
              </a:rPr>
              <a:t>		Érettségi százalékok átlaga			100 pont</a:t>
            </a:r>
          </a:p>
          <a:p>
            <a:pPr lvl="4" indent="-327025" eaLnBrk="1" hangingPunct="1">
              <a:lnSpc>
                <a:spcPct val="80000"/>
              </a:lnSpc>
              <a:buFontTx/>
              <a:buNone/>
              <a:defRPr/>
            </a:pPr>
            <a:r>
              <a:rPr lang="hu-HU" dirty="0" smtClean="0">
                <a:latin typeface="Times New Roman" pitchFamily="18" charset="0"/>
              </a:rPr>
              <a:t>				Összesen:	</a:t>
            </a:r>
            <a:r>
              <a:rPr lang="hu-HU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200 pont</a:t>
            </a:r>
          </a:p>
          <a:p>
            <a:pPr lvl="4" indent="-327025" eaLnBrk="1" hangingPunct="1">
              <a:lnSpc>
                <a:spcPct val="80000"/>
              </a:lnSpc>
              <a:buFontTx/>
              <a:buNone/>
              <a:defRPr/>
            </a:pPr>
            <a:endParaRPr lang="hu-HU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hu-HU" sz="2000" dirty="0" smtClean="0">
                <a:latin typeface="Eras Bold ITC" pitchFamily="34" charset="0"/>
              </a:rPr>
              <a:t>Érettségi pontok: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hu-HU" sz="2000" dirty="0" smtClean="0">
                <a:latin typeface="Times New Roman" pitchFamily="18" charset="0"/>
              </a:rPr>
              <a:t>		Két tantárgy százalékos eredményének összege	</a:t>
            </a:r>
            <a:r>
              <a:rPr lang="hu-HU" sz="2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200 pont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hu-HU" sz="20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hu-HU" sz="2000" dirty="0" smtClean="0">
                <a:latin typeface="Eras Bold ITC" pitchFamily="34" charset="0"/>
              </a:rPr>
              <a:t>Többletpontok: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hu-HU" sz="2000" dirty="0" smtClean="0">
                <a:latin typeface="Times New Roman" pitchFamily="18" charset="0"/>
              </a:rPr>
              <a:t>		Emeltszintű érettségi 	</a:t>
            </a:r>
            <a:r>
              <a:rPr lang="hu-HU" sz="2000" dirty="0" smtClean="0">
                <a:latin typeface="Times New Roman" pitchFamily="18" charset="0"/>
              </a:rPr>
              <a:t>			</a:t>
            </a:r>
            <a:r>
              <a:rPr lang="hu-HU" sz="2000" dirty="0" err="1" smtClean="0">
                <a:latin typeface="Times New Roman" pitchFamily="18" charset="0"/>
              </a:rPr>
              <a:t>max</a:t>
            </a:r>
            <a:r>
              <a:rPr lang="hu-HU" sz="2000" dirty="0" smtClean="0">
                <a:latin typeface="Times New Roman" pitchFamily="18" charset="0"/>
              </a:rPr>
              <a:t>. </a:t>
            </a:r>
            <a:r>
              <a:rPr lang="hu-HU" sz="2000" dirty="0" smtClean="0">
                <a:latin typeface="Times New Roman" pitchFamily="18" charset="0"/>
              </a:rPr>
              <a:t>50 </a:t>
            </a:r>
            <a:r>
              <a:rPr lang="hu-HU" sz="2000" dirty="0" smtClean="0">
                <a:latin typeface="Times New Roman" pitchFamily="18" charset="0"/>
              </a:rPr>
              <a:t>pont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hu-HU" sz="2000" dirty="0" smtClean="0">
                <a:latin typeface="Times New Roman" pitchFamily="18" charset="0"/>
              </a:rPr>
              <a:t>		Nyelvvizsga					</a:t>
            </a:r>
            <a:r>
              <a:rPr lang="hu-HU" sz="2000" dirty="0" err="1" smtClean="0">
                <a:latin typeface="Times New Roman" pitchFamily="18" charset="0"/>
              </a:rPr>
              <a:t>max</a:t>
            </a:r>
            <a:r>
              <a:rPr lang="hu-HU" sz="2000" dirty="0" smtClean="0">
                <a:latin typeface="Times New Roman" pitchFamily="18" charset="0"/>
              </a:rPr>
              <a:t>. 40 pont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hu-HU" sz="2000" dirty="0" smtClean="0">
                <a:latin typeface="Times New Roman" pitchFamily="18" charset="0"/>
              </a:rPr>
              <a:t>		Tanulmányi verseny				</a:t>
            </a:r>
            <a:r>
              <a:rPr lang="hu-HU" sz="2000" dirty="0" err="1" smtClean="0">
                <a:latin typeface="Times New Roman" pitchFamily="18" charset="0"/>
              </a:rPr>
              <a:t>max</a:t>
            </a:r>
            <a:r>
              <a:rPr lang="hu-HU" sz="2000" dirty="0" smtClean="0">
                <a:latin typeface="Times New Roman" pitchFamily="18" charset="0"/>
              </a:rPr>
              <a:t>. 100 pont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hu-HU" sz="2000" dirty="0" smtClean="0">
                <a:latin typeface="Times New Roman" pitchFamily="18" charset="0"/>
              </a:rPr>
              <a:t>		Sporteredmény					</a:t>
            </a:r>
            <a:r>
              <a:rPr lang="hu-HU" sz="2000" dirty="0" err="1" smtClean="0">
                <a:latin typeface="Times New Roman" pitchFamily="18" charset="0"/>
              </a:rPr>
              <a:t>max</a:t>
            </a:r>
            <a:r>
              <a:rPr lang="hu-HU" sz="2000" dirty="0" smtClean="0">
                <a:latin typeface="Times New Roman" pitchFamily="18" charset="0"/>
              </a:rPr>
              <a:t>. 50 </a:t>
            </a:r>
            <a:r>
              <a:rPr lang="hu-HU" sz="2000" dirty="0" smtClean="0">
                <a:latin typeface="Times New Roman" pitchFamily="18" charset="0"/>
              </a:rPr>
              <a:t>pont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hu-HU" sz="2000" dirty="0">
                <a:latin typeface="Times New Roman" pitchFamily="18" charset="0"/>
              </a:rPr>
              <a:t>	</a:t>
            </a:r>
            <a:r>
              <a:rPr lang="hu-HU" sz="2000" dirty="0" smtClean="0">
                <a:latin typeface="Times New Roman" pitchFamily="18" charset="0"/>
              </a:rPr>
              <a:t>	</a:t>
            </a:r>
            <a:r>
              <a:rPr lang="hu-HU" sz="2000" dirty="0" smtClean="0">
                <a:latin typeface="Times New Roman" pitchFamily="18" charset="0"/>
              </a:rPr>
              <a:t>Esélyegyenlőség</a:t>
            </a:r>
            <a:r>
              <a:rPr lang="hu-HU" sz="2000" dirty="0" smtClean="0">
                <a:latin typeface="Times New Roman" pitchFamily="18" charset="0"/>
              </a:rPr>
              <a:t>					</a:t>
            </a:r>
            <a:r>
              <a:rPr lang="hu-HU" sz="2000" dirty="0">
                <a:latin typeface="Times New Roman" pitchFamily="18" charset="0"/>
              </a:rPr>
              <a:t> </a:t>
            </a:r>
            <a:r>
              <a:rPr lang="hu-HU" sz="2000" dirty="0" smtClean="0">
                <a:latin typeface="Times New Roman" pitchFamily="18" charset="0"/>
              </a:rPr>
              <a:t>        40 pont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hu-HU" sz="20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hu-HU" sz="2000" dirty="0" smtClean="0">
                <a:latin typeface="Times New Roman" pitchFamily="18" charset="0"/>
              </a:rPr>
              <a:t>						Összesen:	</a:t>
            </a:r>
            <a:r>
              <a:rPr lang="hu-HU" sz="2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100 pont</a:t>
            </a:r>
            <a:r>
              <a:rPr lang="hu-HU" sz="1800" dirty="0" smtClean="0"/>
              <a:t>		</a:t>
            </a:r>
            <a:endParaRPr lang="hu-HU" sz="2800" dirty="0" smtClean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8675687" cy="5832475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hu-HU" sz="3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Felvételi pontok számítása:</a:t>
            </a:r>
          </a:p>
          <a:p>
            <a:pPr marL="609600" indent="-609600" eaLnBrk="1" hangingPunct="1">
              <a:buFontTx/>
              <a:buNone/>
              <a:defRPr/>
            </a:pPr>
            <a:endParaRPr lang="hu-HU" b="1" i="1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hu-HU" b="1" dirty="0" smtClean="0">
                <a:latin typeface="Eras Bold ITC" pitchFamily="34" charset="0"/>
              </a:rPr>
              <a:t>Tanulmányi pontok + Érettségi pontok + Többletpontok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hu-HU" b="1" dirty="0" smtClean="0">
                <a:latin typeface="Eras Bold ITC" pitchFamily="34" charset="0"/>
              </a:rPr>
              <a:t>		</a:t>
            </a:r>
            <a:r>
              <a:rPr lang="hu-HU" b="1" dirty="0" smtClean="0">
                <a:solidFill>
                  <a:srgbClr val="3333FF"/>
                </a:solidFill>
                <a:latin typeface="Eras Bold ITC" pitchFamily="34" charset="0"/>
              </a:rPr>
              <a:t>200 + </a:t>
            </a:r>
            <a:r>
              <a:rPr lang="hu-HU" b="1" dirty="0" err="1" smtClean="0">
                <a:solidFill>
                  <a:srgbClr val="3333FF"/>
                </a:solidFill>
                <a:latin typeface="Eras Bold ITC" pitchFamily="34" charset="0"/>
              </a:rPr>
              <a:t>200</a:t>
            </a:r>
            <a:r>
              <a:rPr lang="hu-HU" b="1" dirty="0" smtClean="0">
                <a:solidFill>
                  <a:srgbClr val="3333FF"/>
                </a:solidFill>
                <a:latin typeface="Eras Bold ITC" pitchFamily="34" charset="0"/>
              </a:rPr>
              <a:t> + 100 = 500</a:t>
            </a:r>
          </a:p>
          <a:p>
            <a:pPr marL="609600" indent="-609600" eaLnBrk="1" hangingPunct="1">
              <a:buFontTx/>
              <a:buAutoNum type="arabicPeriod" startAt="2"/>
              <a:defRPr/>
            </a:pPr>
            <a:r>
              <a:rPr lang="hu-HU" b="1" dirty="0" smtClean="0">
                <a:latin typeface="Eras Bold ITC" pitchFamily="34" charset="0"/>
              </a:rPr>
              <a:t>2 × Érettségi pontok + Többletpontok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hu-HU" b="1" dirty="0" smtClean="0">
                <a:latin typeface="Eras Bold ITC" pitchFamily="34" charset="0"/>
              </a:rPr>
              <a:t>		</a:t>
            </a:r>
            <a:r>
              <a:rPr lang="hu-HU" b="1" dirty="0" smtClean="0">
                <a:solidFill>
                  <a:srgbClr val="3333FF"/>
                </a:solidFill>
                <a:latin typeface="Eras Bold ITC" pitchFamily="34" charset="0"/>
              </a:rPr>
              <a:t>2 × 200 + 100 = 500</a:t>
            </a:r>
          </a:p>
          <a:p>
            <a:pPr marL="609600" indent="-609600" eaLnBrk="1" hangingPunct="1">
              <a:buFontTx/>
              <a:buNone/>
              <a:defRPr/>
            </a:pPr>
            <a:endParaRPr lang="hu-HU" sz="2000" b="1" dirty="0" smtClean="0">
              <a:solidFill>
                <a:srgbClr val="3333FF"/>
              </a:solidFill>
              <a:latin typeface="Eras Bold ITC" pitchFamily="34" charset="0"/>
            </a:endParaRPr>
          </a:p>
          <a:p>
            <a:pPr marL="609600" indent="-609600" algn="ctr" eaLnBrk="1" hangingPunct="1">
              <a:buFontTx/>
              <a:buNone/>
              <a:defRPr/>
            </a:pPr>
            <a:r>
              <a:rPr lang="hu-HU" sz="3000" i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(Mindig a jelentkezőnek kedvezőbbet kell figyelembe venni!)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04813"/>
            <a:ext cx="8229600" cy="6119812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hu-HU" altLang="hu-HU" sz="2800" i="1" dirty="0" smtClean="0">
                <a:latin typeface="Times New Roman" pitchFamily="18" charset="0"/>
              </a:rPr>
              <a:t>    A sporttudomány, művészet és művészetközvetítés képzési terület képzéseire, valamint a testnevelés és sport műveltségterülethez tartozó, valamint a művészeti egyszakos, illetve kétszakos osztatlan tanárképzésre történő jelentkezés esetében, ahol gyakorlati vizsga van, az e képzésekre jelentkezők esetében a felvételi </a:t>
            </a:r>
            <a:r>
              <a:rPr lang="hu-HU" altLang="hu-HU" sz="2800" i="1" dirty="0" err="1" smtClean="0">
                <a:latin typeface="Times New Roman" pitchFamily="18" charset="0"/>
              </a:rPr>
              <a:t>összpontszámot</a:t>
            </a:r>
            <a:r>
              <a:rPr lang="hu-HU" altLang="hu-HU" sz="2800" i="1" dirty="0" smtClean="0">
                <a:latin typeface="Times New Roman" pitchFamily="18" charset="0"/>
              </a:rPr>
              <a:t> kizárólag a gyakorlati vizsga alapján kell megállapítani. Ebben az esetben a felvételi </a:t>
            </a:r>
            <a:r>
              <a:rPr lang="hu-HU" altLang="hu-HU" sz="2800" i="1" dirty="0" err="1" smtClean="0">
                <a:latin typeface="Times New Roman" pitchFamily="18" charset="0"/>
              </a:rPr>
              <a:t>összpontszámot</a:t>
            </a:r>
            <a:r>
              <a:rPr lang="hu-HU" altLang="hu-HU" sz="2800" i="1" dirty="0" smtClean="0">
                <a:latin typeface="Times New Roman" pitchFamily="18" charset="0"/>
              </a:rPr>
              <a:t> a gyakorlati vizsga pontszámának – </a:t>
            </a:r>
            <a:r>
              <a:rPr lang="hu-HU" altLang="hu-HU" sz="2000" i="1" dirty="0" smtClean="0">
                <a:latin typeface="Times New Roman" pitchFamily="18" charset="0"/>
              </a:rPr>
              <a:t>amelynek maximális értéke</a:t>
            </a:r>
            <a:r>
              <a:rPr lang="hu-HU" altLang="hu-HU" sz="2800" i="1" dirty="0" smtClean="0">
                <a:latin typeface="Times New Roman" pitchFamily="18" charset="0"/>
              </a:rPr>
              <a:t> </a:t>
            </a:r>
            <a:r>
              <a:rPr lang="hu-HU" altLang="hu-HU" sz="2800" i="1" dirty="0" smtClean="0">
                <a:solidFill>
                  <a:srgbClr val="3333FF"/>
                </a:solidFill>
                <a:latin typeface="Times New Roman" pitchFamily="18" charset="0"/>
              </a:rPr>
              <a:t>200 pont</a:t>
            </a:r>
            <a:r>
              <a:rPr lang="hu-HU" altLang="hu-HU" sz="2800" i="1" dirty="0" smtClean="0">
                <a:latin typeface="Times New Roman" pitchFamily="18" charset="0"/>
              </a:rPr>
              <a:t> – megkettőzésével, többletpontok hozzáadása nélkül kell meghatározni.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229600" cy="4525962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hu-HU" i="1" dirty="0" smtClean="0">
                <a:latin typeface="Times New Roman" pitchFamily="18" charset="0"/>
              </a:rPr>
              <a:t>Amennyiben a felsőoktatási intézmény előírta az</a:t>
            </a:r>
          </a:p>
          <a:p>
            <a:pPr marL="914400" lvl="1" indent="-514350" eaLnBrk="1" hangingPunct="1">
              <a:buFontTx/>
              <a:buAutoNum type="alphaLcParenR"/>
              <a:defRPr/>
            </a:pPr>
            <a:r>
              <a:rPr lang="hu-HU" sz="3200" i="1" dirty="0" smtClean="0">
                <a:latin typeface="Times New Roman" pitchFamily="18" charset="0"/>
              </a:rPr>
              <a:t>egészségügyi vizsgálatot;</a:t>
            </a:r>
          </a:p>
          <a:p>
            <a:pPr marL="914400" lvl="1" indent="-514350" eaLnBrk="1" hangingPunct="1">
              <a:buFontTx/>
              <a:buAutoNum type="alphaLcParenR"/>
              <a:defRPr/>
            </a:pPr>
            <a:r>
              <a:rPr lang="hu-HU" sz="3200" i="1" dirty="0" smtClean="0">
                <a:latin typeface="Times New Roman" pitchFamily="18" charset="0"/>
              </a:rPr>
              <a:t>pályaalkalmassági vizsgálatot;</a:t>
            </a:r>
          </a:p>
          <a:p>
            <a:pPr marL="914400" lvl="1" indent="-514350" eaLnBrk="1" hangingPunct="1">
              <a:buFontTx/>
              <a:buAutoNum type="alphaLcParenR"/>
              <a:defRPr/>
            </a:pPr>
            <a:r>
              <a:rPr lang="hu-HU" sz="3200" i="1" dirty="0" smtClean="0">
                <a:latin typeface="Times New Roman" pitchFamily="18" charset="0"/>
              </a:rPr>
              <a:t>szóbeli alkalmassági vizsga</a:t>
            </a:r>
          </a:p>
          <a:p>
            <a:pPr marL="0" eaLnBrk="1" hangingPunct="1">
              <a:buFontTx/>
              <a:buNone/>
              <a:defRPr/>
            </a:pPr>
            <a:r>
              <a:rPr lang="hu-HU" i="1" dirty="0" smtClean="0">
                <a:latin typeface="Times New Roman" pitchFamily="18" charset="0"/>
              </a:rPr>
              <a:t>és ezek értékelésére „nem felelt meg” minősítést kap a vizsgázó, akkor a jelentkező </a:t>
            </a:r>
            <a:r>
              <a:rPr lang="hu-HU" i="1" dirty="0" err="1" smtClean="0">
                <a:latin typeface="Times New Roman" pitchFamily="18" charset="0"/>
              </a:rPr>
              <a:t>összpont-száma</a:t>
            </a:r>
            <a:r>
              <a:rPr lang="hu-HU" i="1" dirty="0" smtClean="0">
                <a:latin typeface="Times New Roman" pitchFamily="18" charset="0"/>
              </a:rPr>
              <a:t> nulla.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3"/>
          <p:cNvSpPr txBox="1">
            <a:spLocks noChangeArrowheads="1"/>
          </p:cNvSpPr>
          <p:nvPr/>
        </p:nvSpPr>
        <p:spPr bwMode="auto">
          <a:xfrm>
            <a:off x="827088" y="2060575"/>
            <a:ext cx="7273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u-HU" altLang="hu-HU" sz="1800"/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250825" y="692150"/>
            <a:ext cx="8642350" cy="620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hu-H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Tanulmányi pontok </a:t>
            </a:r>
          </a:p>
          <a:p>
            <a:pPr algn="ctr" eaLnBrk="1" hangingPunct="1">
              <a:defRPr/>
            </a:pPr>
            <a:r>
              <a:rPr lang="hu-H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– középiskolai teljesítmény alapján:</a:t>
            </a:r>
          </a:p>
          <a:p>
            <a:pPr algn="ctr" eaLnBrk="1" hangingPunct="1">
              <a:defRPr/>
            </a:pPr>
            <a:endParaRPr lang="hu-HU" sz="3200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defRPr/>
            </a:pPr>
            <a:endParaRPr lang="hu-HU" sz="3200" dirty="0" smtClean="0">
              <a:latin typeface="Times New Roman" pitchFamily="18" charset="0"/>
            </a:endParaRPr>
          </a:p>
          <a:p>
            <a:pPr eaLnBrk="1" hangingPunct="1">
              <a:buFontTx/>
              <a:buAutoNum type="arabicPeriod"/>
              <a:defRPr/>
            </a:pPr>
            <a:r>
              <a:rPr lang="hu-HU" sz="2800" i="1" dirty="0" smtClean="0"/>
              <a:t>Középiskolai érdemjegyek /11-12. év vége/ összegének kétszerese</a:t>
            </a:r>
          </a:p>
          <a:p>
            <a:pPr eaLnBrk="1" hangingPunct="1">
              <a:buFontTx/>
              <a:buAutoNum type="arabicPeriod"/>
              <a:defRPr/>
            </a:pPr>
            <a:endParaRPr lang="hu-HU" sz="2800" i="1" dirty="0" smtClean="0"/>
          </a:p>
          <a:p>
            <a:pPr eaLnBrk="1" hangingPunct="1">
              <a:buFontTx/>
              <a:buAutoNum type="arabicPeriod"/>
              <a:defRPr/>
            </a:pPr>
            <a:endParaRPr lang="hu-HU" dirty="0" smtClean="0"/>
          </a:p>
          <a:p>
            <a:pPr eaLnBrk="1" hangingPunct="1">
              <a:buFontTx/>
              <a:buAutoNum type="arabicPeriod"/>
              <a:defRPr/>
            </a:pPr>
            <a:r>
              <a:rPr lang="hu-HU" sz="2800" i="1" dirty="0" smtClean="0"/>
              <a:t>Érettségi vizsgatárgyak százalékos eredményének átlaga</a:t>
            </a:r>
          </a:p>
          <a:p>
            <a:pPr eaLnBrk="1" hangingPunct="1">
              <a:buFontTx/>
              <a:buAutoNum type="arabicPeriod"/>
              <a:defRPr/>
            </a:pPr>
            <a:endParaRPr lang="hu-HU" sz="2800" i="1" dirty="0"/>
          </a:p>
          <a:p>
            <a:pPr marL="0" indent="0" eaLnBrk="1" hangingPunct="1">
              <a:defRPr/>
            </a:pPr>
            <a:endParaRPr lang="hu-HU" sz="2800" i="1" dirty="0" smtClean="0"/>
          </a:p>
          <a:p>
            <a:pPr eaLnBrk="1" hangingPunct="1">
              <a:buFontTx/>
              <a:buAutoNum type="arabicPeriod"/>
              <a:defRPr/>
            </a:pPr>
            <a:endParaRPr lang="hu-HU" sz="2800" i="1" dirty="0" smtClean="0"/>
          </a:p>
          <a:p>
            <a:pPr eaLnBrk="1" hangingPunct="1">
              <a:spcBef>
                <a:spcPct val="50000"/>
              </a:spcBef>
              <a:defRPr/>
            </a:pPr>
            <a:endParaRPr lang="hu-HU" dirty="0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549275"/>
            <a:ext cx="8569325" cy="41370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hu-HU" altLang="hu-HU" i="1" dirty="0" smtClean="0">
                <a:latin typeface="Times New Roman" pitchFamily="18" charset="0"/>
                <a:cs typeface="Times New Roman" pitchFamily="18" charset="0"/>
              </a:rPr>
              <a:t>Alapképzésre, osztatlan képzésre az a jelentkező vehető fel, aki</a:t>
            </a:r>
          </a:p>
          <a:p>
            <a:pPr marL="0" indent="0">
              <a:buFontTx/>
              <a:buAutoNum type="alphaLcParenR"/>
            </a:pPr>
            <a:r>
              <a:rPr lang="hu-HU" altLang="hu-HU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legalább B2 szintű, általános nyelvi, komplex nyelvvizsgával</a:t>
            </a:r>
            <a:r>
              <a:rPr lang="hu-HU" altLang="hu-HU" i="1" dirty="0" smtClean="0">
                <a:latin typeface="Times New Roman" pitchFamily="18" charset="0"/>
                <a:cs typeface="Times New Roman" pitchFamily="18" charset="0"/>
              </a:rPr>
              <a:t> vagy azzal egyenértékű okirattal rendelkezik és</a:t>
            </a:r>
          </a:p>
          <a:p>
            <a:pPr marL="0" indent="0">
              <a:buFontTx/>
              <a:buAutoNum type="alphaLcParenR"/>
            </a:pPr>
            <a:r>
              <a:rPr lang="hu-HU" altLang="hu-HU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legalább egy emelt szintű érettségi</a:t>
            </a:r>
            <a:r>
              <a:rPr lang="hu-HU" altLang="hu-HU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altLang="hu-HU" i="1" dirty="0" smtClean="0">
                <a:latin typeface="Times New Roman" pitchFamily="18" charset="0"/>
                <a:cs typeface="Times New Roman" pitchFamily="18" charset="0"/>
              </a:rPr>
              <a:t>vizsgát tett vagy felsőfokú végzettséget tanúsító oklevéllel rendelkezik.</a:t>
            </a:r>
          </a:p>
          <a:p>
            <a:pPr marL="0" indent="0" algn="just">
              <a:buFontTx/>
              <a:buNone/>
            </a:pPr>
            <a:endParaRPr lang="hu-HU" altLang="hu-HU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Tx/>
              <a:buNone/>
            </a:pPr>
            <a:r>
              <a:rPr lang="hu-HU" altLang="hu-HU" i="1" dirty="0" smtClean="0">
                <a:latin typeface="Times New Roman" pitchFamily="18" charset="0"/>
                <a:cs typeface="Times New Roman" pitchFamily="18" charset="0"/>
              </a:rPr>
              <a:t>Művészeti képzésre csak a nyelvvizsga </a:t>
            </a:r>
            <a:r>
              <a:rPr lang="hu-HU" altLang="hu-HU" i="1" dirty="0" err="1" smtClean="0">
                <a:latin typeface="Times New Roman" pitchFamily="18" charset="0"/>
                <a:cs typeface="Times New Roman" pitchFamily="18" charset="0"/>
              </a:rPr>
              <a:t>követel-mény</a:t>
            </a:r>
            <a:r>
              <a:rPr lang="hu-HU" altLang="hu-HU" i="1" dirty="0" smtClean="0">
                <a:latin typeface="Times New Roman" pitchFamily="18" charset="0"/>
                <a:cs typeface="Times New Roman" pitchFamily="18" charset="0"/>
              </a:rPr>
              <a:t> vonatkozik.</a:t>
            </a: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9138"/>
            <a:ext cx="8569325" cy="41370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hu-HU" altLang="hu-HU" b="1" i="1" dirty="0" smtClean="0">
                <a:latin typeface="Times New Roman" pitchFamily="18" charset="0"/>
              </a:rPr>
              <a:t>    Alapképzésre, egységes, osztatlan képzésre csak az vehető fel</a:t>
            </a:r>
            <a:r>
              <a:rPr lang="hu-HU" altLang="hu-HU" i="1" dirty="0" smtClean="0">
                <a:latin typeface="Times New Roman" pitchFamily="18" charset="0"/>
              </a:rPr>
              <a:t>, </a:t>
            </a:r>
            <a:r>
              <a:rPr lang="hu-HU" altLang="hu-HU" b="1" i="1" dirty="0" smtClean="0">
                <a:latin typeface="Times New Roman" pitchFamily="18" charset="0"/>
              </a:rPr>
              <a:t>aki</a:t>
            </a:r>
            <a:r>
              <a:rPr lang="hu-HU" altLang="hu-HU" i="1" dirty="0" smtClean="0">
                <a:latin typeface="Times New Roman" pitchFamily="18" charset="0"/>
              </a:rPr>
              <a:t> az emeltszintű érettségiért, nyelvvizsgáért, OKJ-s képzésért járó többlet-pontokkal együtt, de más jogcímen adható többletpontok nélkül számított pontszáma </a:t>
            </a:r>
          </a:p>
          <a:p>
            <a:pPr eaLnBrk="1" hangingPunct="1">
              <a:buFontTx/>
              <a:buNone/>
            </a:pPr>
            <a:r>
              <a:rPr lang="hu-HU" altLang="hu-HU" b="1" i="1" dirty="0">
                <a:latin typeface="Times New Roman" pitchFamily="18" charset="0"/>
              </a:rPr>
              <a:t>	</a:t>
            </a:r>
            <a:r>
              <a:rPr lang="hu-HU" altLang="hu-HU" b="1" i="1" dirty="0" smtClean="0">
                <a:latin typeface="Times New Roman" pitchFamily="18" charset="0"/>
              </a:rPr>
              <a:t>eléri a</a:t>
            </a:r>
            <a:r>
              <a:rPr lang="hu-HU" altLang="hu-HU" i="1" dirty="0" smtClean="0">
                <a:latin typeface="Times New Roman" pitchFamily="18" charset="0"/>
              </a:rPr>
              <a:t> </a:t>
            </a:r>
            <a:r>
              <a:rPr lang="hu-HU" altLang="hu-HU" b="1" i="1" dirty="0" smtClean="0">
                <a:solidFill>
                  <a:srgbClr val="3333FF"/>
                </a:solidFill>
                <a:latin typeface="Times New Roman" pitchFamily="18" charset="0"/>
              </a:rPr>
              <a:t>280 pontot</a:t>
            </a:r>
            <a:r>
              <a:rPr lang="hu-HU" altLang="hu-HU" b="1" i="1" dirty="0" smtClean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hu-HU" altLang="hu-HU" dirty="0" smtClean="0">
                <a:latin typeface="Eras Bold ITC" pitchFamily="34" charset="0"/>
              </a:rPr>
              <a:t>Kecskeméti Református Gimnázium</a:t>
            </a:r>
          </a:p>
          <a:p>
            <a:pPr algn="ctr" eaLnBrk="1" hangingPunct="1">
              <a:buFontTx/>
              <a:buNone/>
            </a:pPr>
            <a:endParaRPr lang="hu-HU" altLang="hu-HU" dirty="0" smtClean="0">
              <a:latin typeface="Eras Bold ITC" pitchFamily="34" charset="0"/>
            </a:endParaRPr>
          </a:p>
          <a:p>
            <a:pPr algn="ctr" eaLnBrk="1" hangingPunct="1">
              <a:buFontTx/>
              <a:buNone/>
            </a:pPr>
            <a:r>
              <a:rPr lang="hu-HU" altLang="hu-HU" dirty="0" smtClean="0">
                <a:latin typeface="Times New Roman" pitchFamily="18" charset="0"/>
              </a:rPr>
              <a:t>Tóth Imre igh.</a:t>
            </a:r>
          </a:p>
          <a:p>
            <a:pPr algn="ctr" eaLnBrk="1" hangingPunct="1">
              <a:buFontTx/>
              <a:buNone/>
            </a:pPr>
            <a:r>
              <a:rPr lang="hu-HU" altLang="hu-HU" dirty="0" err="1" smtClean="0">
                <a:latin typeface="Times New Roman" pitchFamily="18" charset="0"/>
              </a:rPr>
              <a:t>adatszolgaltato</a:t>
            </a:r>
            <a:r>
              <a:rPr lang="hu-HU" altLang="hu-HU" dirty="0" smtClean="0">
                <a:latin typeface="Times New Roman" pitchFamily="18" charset="0"/>
              </a:rPr>
              <a:t>@</a:t>
            </a:r>
            <a:r>
              <a:rPr lang="hu-HU" altLang="hu-HU" dirty="0" err="1" smtClean="0">
                <a:latin typeface="Times New Roman" pitchFamily="18" charset="0"/>
              </a:rPr>
              <a:t>reformatus-kkt.sulinet.hu</a:t>
            </a:r>
            <a:endParaRPr lang="hu-HU" altLang="hu-HU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hu-HU" altLang="hu-HU" dirty="0" smtClean="0">
              <a:solidFill>
                <a:schemeClr val="bg1"/>
              </a:solidFill>
              <a:latin typeface="Eras Bold ITC" pitchFamily="34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179388" y="404813"/>
            <a:ext cx="8266112" cy="604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defRPr/>
            </a:pPr>
            <a:r>
              <a:rPr lang="hu-HU" sz="3200" b="1" i="1" dirty="0">
                <a:latin typeface="Times New Roman" pitchFamily="18" charset="0"/>
              </a:rPr>
              <a:t>1. Középiskolai érdemjegyek: </a:t>
            </a:r>
          </a:p>
          <a:p>
            <a:pPr marL="609600" indent="-609600" eaLnBrk="1" hangingPunct="1">
              <a:spcBef>
                <a:spcPct val="20000"/>
              </a:spcBef>
              <a:defRPr/>
            </a:pPr>
            <a:r>
              <a:rPr lang="hu-HU" sz="3200" b="1" i="1" dirty="0">
                <a:latin typeface="Times New Roman" pitchFamily="18" charset="0"/>
              </a:rPr>
              <a:t>    </a:t>
            </a:r>
            <a:r>
              <a:rPr lang="hu-HU" sz="2400" b="1" i="1" dirty="0">
                <a:latin typeface="Times New Roman" pitchFamily="18" charset="0"/>
              </a:rPr>
              <a:t>(utolsó két tanult </a:t>
            </a:r>
            <a:r>
              <a:rPr lang="hu-HU" sz="2400" b="1" i="1" dirty="0" err="1">
                <a:latin typeface="Times New Roman" pitchFamily="18" charset="0"/>
              </a:rPr>
              <a:t>évvégi</a:t>
            </a:r>
            <a:r>
              <a:rPr lang="hu-HU" sz="2400" b="1" i="1" dirty="0">
                <a:latin typeface="Times New Roman" pitchFamily="18" charset="0"/>
              </a:rPr>
              <a:t> eredmény összegének kétszerese)</a:t>
            </a:r>
          </a:p>
          <a:p>
            <a:pPr marL="609600" indent="-609600" eaLnBrk="1" hangingPunct="1">
              <a:spcBef>
                <a:spcPct val="20000"/>
              </a:spcBef>
              <a:defRPr/>
            </a:pPr>
            <a:endParaRPr lang="hu-HU" sz="2400" b="1" i="1" dirty="0">
              <a:latin typeface="Times New Roman" pitchFamily="18" charset="0"/>
            </a:endParaRPr>
          </a:p>
          <a:p>
            <a:pPr marL="609600" indent="-609600" eaLnBrk="1" hangingPunct="1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hu-HU" sz="3200" dirty="0">
                <a:solidFill>
                  <a:schemeClr val="accent2"/>
                </a:solidFill>
                <a:latin typeface="Times New Roman" pitchFamily="18" charset="0"/>
              </a:rPr>
              <a:t>	</a:t>
            </a:r>
            <a:r>
              <a:rPr lang="hu-HU" sz="3200" i="1" dirty="0">
                <a:solidFill>
                  <a:schemeClr val="accent2"/>
                </a:solidFill>
                <a:latin typeface="Times New Roman" pitchFamily="18" charset="0"/>
              </a:rPr>
              <a:t>magyar irodalom és nyelvtan átlaga</a:t>
            </a:r>
          </a:p>
          <a:p>
            <a:pPr marL="609600" indent="-609600" eaLnBrk="1" hangingPunct="1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hu-HU" sz="3200" i="1" dirty="0">
                <a:solidFill>
                  <a:schemeClr val="accent2"/>
                </a:solidFill>
                <a:latin typeface="Times New Roman" pitchFamily="18" charset="0"/>
              </a:rPr>
              <a:t>	matematika</a:t>
            </a:r>
          </a:p>
          <a:p>
            <a:pPr marL="609600" indent="-609600" eaLnBrk="1" hangingPunct="1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hu-HU" sz="3200" i="1" dirty="0">
                <a:solidFill>
                  <a:schemeClr val="accent2"/>
                </a:solidFill>
                <a:latin typeface="Times New Roman" pitchFamily="18" charset="0"/>
              </a:rPr>
              <a:t>	történelem</a:t>
            </a:r>
          </a:p>
          <a:p>
            <a:pPr marL="609600" indent="-609600" eaLnBrk="1" hangingPunct="1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hu-HU" sz="3200" i="1" dirty="0">
                <a:solidFill>
                  <a:schemeClr val="accent2"/>
                </a:solidFill>
                <a:latin typeface="Times New Roman" pitchFamily="18" charset="0"/>
              </a:rPr>
              <a:t>	egy választott idegen nyelv</a:t>
            </a:r>
          </a:p>
          <a:p>
            <a:pPr marL="609600" indent="-609600" eaLnBrk="1" hangingPunct="1">
              <a:spcBef>
                <a:spcPts val="0"/>
              </a:spcBef>
              <a:buFont typeface="Wingdings" pitchFamily="2" charset="2"/>
              <a:buChar char="v"/>
              <a:defRPr/>
            </a:pPr>
            <a:r>
              <a:rPr lang="hu-HU" sz="3200" i="1" dirty="0">
                <a:solidFill>
                  <a:schemeClr val="accent2"/>
                </a:solidFill>
                <a:latin typeface="Times New Roman" pitchFamily="18" charset="0"/>
              </a:rPr>
              <a:t>	</a:t>
            </a:r>
            <a:r>
              <a:rPr lang="hu-HU" sz="3200" i="1" dirty="0">
                <a:solidFill>
                  <a:srgbClr val="333399"/>
                </a:solidFill>
                <a:latin typeface="Times New Roman" pitchFamily="18" charset="0"/>
              </a:rPr>
              <a:t>egy vagy két választott </a:t>
            </a:r>
            <a:r>
              <a:rPr lang="hu-HU" sz="3200" i="1" dirty="0" err="1">
                <a:solidFill>
                  <a:srgbClr val="333399"/>
                </a:solidFill>
                <a:latin typeface="Times New Roman" pitchFamily="18" charset="0"/>
              </a:rPr>
              <a:t>term.tudományos</a:t>
            </a:r>
            <a:r>
              <a:rPr lang="hu-HU" sz="3200" i="1" dirty="0">
                <a:solidFill>
                  <a:srgbClr val="333399"/>
                </a:solidFill>
                <a:latin typeface="Times New Roman" pitchFamily="18" charset="0"/>
              </a:rPr>
              <a:t>  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hu-HU" sz="3200" i="1" dirty="0">
                <a:solidFill>
                  <a:srgbClr val="333399"/>
                </a:solidFill>
                <a:latin typeface="Times New Roman" pitchFamily="18" charset="0"/>
              </a:rPr>
              <a:t>         </a:t>
            </a:r>
            <a:r>
              <a:rPr lang="hu-HU" sz="3200" i="1" dirty="0" err="1">
                <a:solidFill>
                  <a:srgbClr val="333399"/>
                </a:solidFill>
                <a:latin typeface="Times New Roman" pitchFamily="18" charset="0"/>
              </a:rPr>
              <a:t>tanrtárgy</a:t>
            </a:r>
            <a:r>
              <a:rPr lang="hu-HU" sz="3200" i="1" dirty="0">
                <a:solidFill>
                  <a:srgbClr val="333399"/>
                </a:solidFill>
                <a:latin typeface="Times New Roman" pitchFamily="18" charset="0"/>
              </a:rPr>
              <a:t/>
            </a:r>
            <a:br>
              <a:rPr lang="hu-HU" sz="3200" i="1" dirty="0">
                <a:solidFill>
                  <a:srgbClr val="333399"/>
                </a:solidFill>
                <a:latin typeface="Times New Roman" pitchFamily="18" charset="0"/>
              </a:rPr>
            </a:br>
            <a:r>
              <a:rPr lang="hu-HU" sz="3200" i="1" dirty="0">
                <a:solidFill>
                  <a:srgbClr val="333399"/>
                </a:solidFill>
                <a:latin typeface="Times New Roman" pitchFamily="18" charset="0"/>
              </a:rPr>
              <a:t>	</a:t>
            </a:r>
            <a:r>
              <a:rPr lang="hu-HU" sz="2000" i="1" dirty="0">
                <a:solidFill>
                  <a:srgbClr val="333399"/>
                </a:solidFill>
                <a:latin typeface="Times New Roman" pitchFamily="18" charset="0"/>
              </a:rPr>
              <a:t>biológia, fizika, kémia, földrajz, természetismeret, természettudomány</a:t>
            </a:r>
            <a:endParaRPr lang="hu-HU" sz="3200" i="1" dirty="0">
              <a:solidFill>
                <a:srgbClr val="333399"/>
              </a:solidFill>
              <a:latin typeface="Times New Roman" pitchFamily="18" charset="0"/>
            </a:endParaRPr>
          </a:p>
          <a:p>
            <a:pPr marL="609600" indent="-609600" eaLnBrk="1" hangingPunct="1">
              <a:spcBef>
                <a:spcPct val="20000"/>
              </a:spcBef>
              <a:defRPr/>
            </a:pPr>
            <a:r>
              <a:rPr lang="hu-HU" sz="3200" dirty="0">
                <a:latin typeface="Times New Roman" pitchFamily="18" charset="0"/>
              </a:rPr>
              <a:t>					</a:t>
            </a:r>
            <a:r>
              <a:rPr lang="hu-HU" sz="3200" dirty="0">
                <a:solidFill>
                  <a:schemeClr val="tx2"/>
                </a:solidFill>
                <a:latin typeface="Times New Roman" pitchFamily="18" charset="0"/>
              </a:rPr>
              <a:t>Maximum:       </a:t>
            </a:r>
            <a:r>
              <a:rPr lang="hu-H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100 pont</a:t>
            </a:r>
          </a:p>
          <a:p>
            <a:pPr marL="609600" indent="-609600" eaLnBrk="1" hangingPunct="1">
              <a:spcBef>
                <a:spcPct val="20000"/>
              </a:spcBef>
              <a:defRPr/>
            </a:pPr>
            <a:endParaRPr lang="hu-HU" sz="3200" dirty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2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2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2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2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2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2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2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2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24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24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24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24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24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24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4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4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4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4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624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7" dur="2000" fill="hold"/>
                                        <p:tgtEl>
                                          <p:spTgt spid="624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79388" y="404813"/>
            <a:ext cx="8281987" cy="630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hu-HU" sz="3200" b="1" i="1" dirty="0">
                <a:latin typeface="Times New Roman" pitchFamily="18" charset="0"/>
              </a:rPr>
              <a:t>2.Érettségi vizsgatárgyak százalékos eredményének átlaga (egészre kerekítve):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endParaRPr lang="hu-HU" sz="3200" b="1" i="1" dirty="0">
              <a:latin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hu-HU" sz="3200" i="1" dirty="0">
                <a:solidFill>
                  <a:schemeClr val="accent2"/>
                </a:solidFill>
                <a:latin typeface="Times New Roman" pitchFamily="18" charset="0"/>
              </a:rPr>
              <a:t>	magyar nyelv és irodalom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hu-HU" sz="3200" i="1" dirty="0">
                <a:solidFill>
                  <a:schemeClr val="accent2"/>
                </a:solidFill>
                <a:latin typeface="Times New Roman" pitchFamily="18" charset="0"/>
              </a:rPr>
              <a:t>	matematika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hu-HU" sz="3200" i="1" dirty="0">
                <a:solidFill>
                  <a:schemeClr val="accent2"/>
                </a:solidFill>
                <a:latin typeface="Times New Roman" pitchFamily="18" charset="0"/>
              </a:rPr>
              <a:t>	történelem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hu-HU" sz="3200" i="1" dirty="0">
                <a:solidFill>
                  <a:schemeClr val="accent2"/>
                </a:solidFill>
                <a:latin typeface="Times New Roman" pitchFamily="18" charset="0"/>
              </a:rPr>
              <a:t>	egy idegen nyelv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hu-HU" sz="3200" i="1" dirty="0">
                <a:solidFill>
                  <a:schemeClr val="accent2"/>
                </a:solidFill>
                <a:latin typeface="Times New Roman" pitchFamily="18" charset="0"/>
              </a:rPr>
              <a:t>	egy választott tárgy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endParaRPr lang="hu-HU" sz="3200" dirty="0">
              <a:latin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hu-HU" sz="3200" dirty="0">
                <a:latin typeface="Times New Roman" pitchFamily="18" charset="0"/>
              </a:rPr>
              <a:t>					Maximum:	       </a:t>
            </a:r>
            <a:r>
              <a:rPr lang="hu-HU" sz="4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100 pont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endParaRPr lang="hu-HU" sz="4000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8" dur="20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549275"/>
            <a:ext cx="8642350" cy="568801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hu-H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Eras Bold ITC" pitchFamily="34" charset="0"/>
              </a:rPr>
              <a:t>Érettségi pontok:</a:t>
            </a:r>
          </a:p>
          <a:p>
            <a:pPr eaLnBrk="1" hangingPunct="1">
              <a:buFontTx/>
              <a:buNone/>
              <a:defRPr/>
            </a:pPr>
            <a:endParaRPr lang="hu-HU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hu-HU" sz="2800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hu-HU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 felsőoktatási intézmények által a képzési területre meghatározott - vizsgatárgyak közül – a jelentkező számára két legkedvezőbb vizsgatárgy százalékos eredményének összege.</a:t>
            </a:r>
          </a:p>
          <a:p>
            <a:pPr marL="0" indent="0" eaLnBrk="1" hangingPunct="1">
              <a:buFontTx/>
              <a:buNone/>
              <a:defRPr/>
            </a:pPr>
            <a:r>
              <a:rPr lang="hu-HU" sz="2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	Nem számítható érettségi pont adott vizsgatárgyból, ha a vizsgázó a </a:t>
            </a:r>
            <a:br>
              <a:rPr lang="hu-HU" sz="2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hu-HU" sz="2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	gyakorlati vizsgarészt  szóban teszi le.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hu-HU" sz="2800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hu-HU" sz="2800" dirty="0" smtClean="0"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r>
              <a:rPr lang="hu-HU" sz="2800" dirty="0" smtClean="0">
                <a:latin typeface="Times New Roman" pitchFamily="18" charset="0"/>
              </a:rPr>
              <a:t>Maximum: 	</a:t>
            </a:r>
            <a:r>
              <a:rPr lang="hu-HU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200 pont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7" dur="2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549275"/>
            <a:ext cx="8496300" cy="6308725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hu-HU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Eras Bold ITC" pitchFamily="34" charset="0"/>
              </a:rPr>
              <a:t>Többletpontok:</a:t>
            </a:r>
          </a:p>
          <a:p>
            <a:pPr eaLnBrk="1" hangingPunct="1">
              <a:buFontTx/>
              <a:buNone/>
              <a:defRPr/>
            </a:pPr>
            <a:endParaRPr lang="hu-HU" dirty="0" smtClean="0">
              <a:latin typeface="Times New Roman" pitchFamily="18" charset="0"/>
            </a:endParaRPr>
          </a:p>
          <a:p>
            <a:pPr marL="1243013" lvl="1" indent="-690563" eaLnBrk="1" hangingPunct="1">
              <a:buFont typeface="Wingdings" pitchFamily="2" charset="2"/>
              <a:buChar char="v"/>
              <a:defRPr/>
            </a:pPr>
            <a:r>
              <a:rPr lang="hu-HU" sz="3200" i="1" dirty="0" smtClean="0">
                <a:latin typeface="Times New Roman" pitchFamily="18" charset="0"/>
              </a:rPr>
              <a:t>Emeltszintű érettségi</a:t>
            </a:r>
          </a:p>
          <a:p>
            <a:pPr marL="1243013" lvl="1" indent="-690563" eaLnBrk="1" hangingPunct="1">
              <a:buFont typeface="Wingdings" pitchFamily="2" charset="2"/>
              <a:buChar char="v"/>
              <a:defRPr/>
            </a:pPr>
            <a:r>
              <a:rPr lang="hu-HU" sz="3200" i="1" dirty="0" smtClean="0">
                <a:latin typeface="Times New Roman" pitchFamily="18" charset="0"/>
              </a:rPr>
              <a:t>Nyelvvizsga</a:t>
            </a:r>
          </a:p>
          <a:p>
            <a:pPr marL="1243013" lvl="1" indent="-690563" eaLnBrk="1" hangingPunct="1">
              <a:buFont typeface="Wingdings" pitchFamily="2" charset="2"/>
              <a:buChar char="v"/>
              <a:defRPr/>
            </a:pPr>
            <a:r>
              <a:rPr lang="hu-HU" sz="3200" i="1" dirty="0" smtClean="0">
                <a:latin typeface="Times New Roman" pitchFamily="18" charset="0"/>
              </a:rPr>
              <a:t>Tanulmányi versenyeredmény</a:t>
            </a:r>
          </a:p>
          <a:p>
            <a:pPr marL="1243013" lvl="1" indent="-690563" eaLnBrk="1" hangingPunct="1">
              <a:buFont typeface="Wingdings" pitchFamily="2" charset="2"/>
              <a:buChar char="v"/>
              <a:defRPr/>
            </a:pPr>
            <a:r>
              <a:rPr lang="hu-HU" sz="3200" i="1" dirty="0" smtClean="0">
                <a:latin typeface="Times New Roman" pitchFamily="18" charset="0"/>
              </a:rPr>
              <a:t>Sporteredmény</a:t>
            </a:r>
          </a:p>
          <a:p>
            <a:pPr marL="1243013" lvl="1" indent="-690563" eaLnBrk="1" hangingPunct="1">
              <a:buFont typeface="Wingdings" pitchFamily="2" charset="2"/>
              <a:buChar char="v"/>
              <a:defRPr/>
            </a:pPr>
            <a:r>
              <a:rPr lang="hu-HU" sz="3200" i="1" dirty="0" smtClean="0">
                <a:latin typeface="Times New Roman" pitchFamily="18" charset="0"/>
              </a:rPr>
              <a:t>Esélyegyenlőség</a:t>
            </a:r>
          </a:p>
          <a:p>
            <a:pPr eaLnBrk="1" hangingPunct="1">
              <a:buFontTx/>
              <a:buChar char="-"/>
              <a:defRPr/>
            </a:pPr>
            <a:endParaRPr lang="hu-HU" i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 tmFilter="0,0; .5, 0; 1, 1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1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 tmFilter="0,0; .5, 0; 1, 1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1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 tmFilter="0,0; .5, 0; 1, 1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1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 tmFilter="0,0; .5, 0; 1, 1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1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 tmFilter="0,0; .5, 0; 1, 1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1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 tmFilter="0,0; .5, 0; 1, 1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512763"/>
            <a:ext cx="7978775" cy="5832475"/>
          </a:xfrm>
        </p:spPr>
        <p:txBody>
          <a:bodyPr/>
          <a:lstStyle/>
          <a:p>
            <a:pPr marL="814388" indent="-722313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hu-HU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Eras Bold ITC" pitchFamily="34" charset="0"/>
              </a:rPr>
              <a:t>Többletpontok:</a:t>
            </a:r>
          </a:p>
          <a:p>
            <a:pPr marL="1279525"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hu-HU" sz="3200" i="1" dirty="0" smtClean="0">
                <a:latin typeface="Times New Roman" pitchFamily="18" charset="0"/>
              </a:rPr>
              <a:t>(Emeltszintű érettségi)</a:t>
            </a:r>
          </a:p>
          <a:p>
            <a:pPr marL="814388" indent="-722313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endParaRPr lang="hu-HU" i="1" dirty="0">
              <a:latin typeface="Times New Roman" pitchFamily="18" charset="0"/>
            </a:endParaRPr>
          </a:p>
          <a:p>
            <a:pPr marL="814388" indent="-722313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hu-HU" i="1" dirty="0" smtClean="0"/>
              <a:t>Emeltszintű érettségi, ha legalább </a:t>
            </a:r>
          </a:p>
          <a:p>
            <a:pPr marL="92075" indent="0" eaLnBrk="1" hangingPunct="1">
              <a:lnSpc>
                <a:spcPct val="90000"/>
              </a:lnSpc>
              <a:buNone/>
              <a:defRPr/>
            </a:pPr>
            <a:r>
              <a:rPr lang="hu-HU" i="1" dirty="0"/>
              <a:t>	</a:t>
            </a:r>
            <a:r>
              <a:rPr lang="hu-HU" i="1" dirty="0" smtClean="0"/>
              <a:t>45 % – amennyiben érettségi pontjait 	ebből a tárgyból számítják.</a:t>
            </a:r>
          </a:p>
          <a:p>
            <a:pPr marL="814388" indent="-722313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endParaRPr lang="hu-HU" sz="1600" i="1" dirty="0" smtClean="0"/>
          </a:p>
          <a:p>
            <a:pPr marL="814388" indent="-722313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endParaRPr lang="hu-HU" sz="1600" i="1" dirty="0" smtClean="0"/>
          </a:p>
          <a:p>
            <a:pPr marL="814388" indent="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hu-HU" sz="2000" b="1" i="1" dirty="0">
                <a:solidFill>
                  <a:srgbClr val="FF0000"/>
                </a:solidFill>
              </a:rPr>
              <a:t>19. §</a:t>
            </a:r>
            <a:r>
              <a:rPr lang="hu-HU" sz="2000" i="1" dirty="0">
                <a:solidFill>
                  <a:srgbClr val="FF0000"/>
                </a:solidFill>
              </a:rPr>
              <a:t> (</a:t>
            </a:r>
            <a:r>
              <a:rPr lang="hu-HU" sz="2000" i="1" dirty="0" smtClean="0">
                <a:solidFill>
                  <a:srgbClr val="FF0000"/>
                </a:solidFill>
              </a:rPr>
              <a:t>1)</a:t>
            </a:r>
            <a:r>
              <a:rPr lang="hu-HU" sz="2000" i="1" u="sng" baseline="30000" dirty="0">
                <a:solidFill>
                  <a:srgbClr val="FF0000"/>
                </a:solidFill>
              </a:rPr>
              <a:t> </a:t>
            </a:r>
            <a:r>
              <a:rPr lang="hu-HU" sz="2000" i="1" dirty="0" smtClean="0">
                <a:solidFill>
                  <a:srgbClr val="FF0000"/>
                </a:solidFill>
              </a:rPr>
              <a:t>Amennyiben </a:t>
            </a:r>
            <a:r>
              <a:rPr lang="hu-HU" sz="2000" i="1" dirty="0">
                <a:solidFill>
                  <a:srgbClr val="FF0000"/>
                </a:solidFill>
              </a:rPr>
              <a:t>a jelentkező érettségi pontjait az emelt szinten teljesített vizsga alapján számítják, a jelentkező az emelt szinten teljesített legalább 45 százalékos eredményű </a:t>
            </a:r>
            <a:r>
              <a:rPr lang="hu-HU" sz="2000" i="1" dirty="0" smtClean="0">
                <a:solidFill>
                  <a:srgbClr val="FF0000"/>
                </a:solidFill>
              </a:rPr>
              <a:t>második érettségi </a:t>
            </a:r>
            <a:r>
              <a:rPr lang="hu-HU" sz="2000" i="1" dirty="0">
                <a:solidFill>
                  <a:srgbClr val="FF0000"/>
                </a:solidFill>
              </a:rPr>
              <a:t>vizsgáért érettségi többletpontra </a:t>
            </a:r>
            <a:r>
              <a:rPr lang="hu-HU" sz="2000" i="1" dirty="0" smtClean="0">
                <a:solidFill>
                  <a:srgbClr val="FF0000"/>
                </a:solidFill>
              </a:rPr>
              <a:t>jogosult.</a:t>
            </a:r>
            <a:r>
              <a:rPr lang="hu-HU" sz="20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			</a:t>
            </a:r>
            <a:endParaRPr lang="hu-HU" sz="4000" b="1" dirty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14388" indent="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hu-HU" sz="40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			50 pont</a:t>
            </a:r>
          </a:p>
          <a:p>
            <a:pPr marL="814388" indent="-722313" eaLnBrk="1" hangingPunct="1">
              <a:lnSpc>
                <a:spcPct val="90000"/>
              </a:lnSpc>
              <a:buFontTx/>
              <a:buNone/>
              <a:defRPr/>
            </a:pPr>
            <a:endParaRPr lang="hu-HU" sz="2800" b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512763"/>
            <a:ext cx="8352928" cy="5832475"/>
          </a:xfrm>
        </p:spPr>
        <p:txBody>
          <a:bodyPr/>
          <a:lstStyle/>
          <a:p>
            <a:pPr marL="814388" indent="-722313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hu-HU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Eras Bold ITC" pitchFamily="34" charset="0"/>
              </a:rPr>
              <a:t>Többletpontok:</a:t>
            </a:r>
          </a:p>
          <a:p>
            <a:pPr marL="1279525"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hu-HU" sz="3200" i="1" dirty="0" smtClean="0">
                <a:latin typeface="Times New Roman" pitchFamily="18" charset="0"/>
              </a:rPr>
              <a:t>(Emeltszintű érettségi)</a:t>
            </a:r>
          </a:p>
          <a:p>
            <a:pPr marL="814388" indent="-722313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hu-HU" b="1" i="1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pPr marL="0" indent="-722313"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hu-HU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A kormányrendelet 3. melléklete tartalmazza a jelentkezés feltételeként meghatározott emeltszintű vizsgák jegyzékét szakonként és képzési területenként.</a:t>
            </a:r>
            <a:endParaRPr lang="hu-HU" sz="4000" b="1" dirty="0" smtClean="0">
              <a:solidFill>
                <a:srgbClr val="3333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14388" indent="-722313" eaLnBrk="1" hangingPunct="1">
              <a:lnSpc>
                <a:spcPct val="90000"/>
              </a:lnSpc>
              <a:buFontTx/>
              <a:buNone/>
              <a:defRPr/>
            </a:pPr>
            <a:endParaRPr lang="hu-HU" sz="2800" b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548680"/>
            <a:ext cx="8569325" cy="4896544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hu-HU" altLang="hu-HU" sz="4000" i="1" dirty="0" smtClean="0">
                <a:latin typeface="Times New Roman" pitchFamily="18" charset="0"/>
                <a:cs typeface="Times New Roman" pitchFamily="18" charset="0"/>
              </a:rPr>
              <a:t>Alapképzésre, osztatlan képzésre az a jelentkező vehető fel, aki</a:t>
            </a:r>
          </a:p>
          <a:p>
            <a:pPr marL="0" indent="0">
              <a:buFontTx/>
              <a:buNone/>
            </a:pPr>
            <a:endParaRPr lang="hu-HU" altLang="hu-H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AutoNum type="alphaLcParenR"/>
            </a:pPr>
            <a:r>
              <a:rPr lang="hu-HU" altLang="hu-HU" sz="2400" i="1" dirty="0" smtClean="0">
                <a:latin typeface="Times New Roman" pitchFamily="18" charset="0"/>
                <a:cs typeface="Times New Roman" pitchFamily="18" charset="0"/>
              </a:rPr>
              <a:t>legalább B2 szintű, általános nyelvi, komplex nyelvvizsgával vagy azzal egyenértékű okirattal rendelkezik és</a:t>
            </a:r>
          </a:p>
          <a:p>
            <a:pPr marL="0" indent="0">
              <a:buFontTx/>
              <a:buAutoNum type="alphaLcParenR"/>
            </a:pPr>
            <a:endParaRPr lang="hu-HU" altLang="hu-H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AutoNum type="alphaLcParenR"/>
            </a:pPr>
            <a:r>
              <a:rPr lang="hu-HU" altLang="hu-HU" sz="4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legalább egy emelt szintű érettségi</a:t>
            </a:r>
            <a:r>
              <a:rPr lang="hu-HU" altLang="hu-HU" sz="40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altLang="hu-HU" i="1" dirty="0" smtClean="0">
                <a:latin typeface="Times New Roman" pitchFamily="18" charset="0"/>
                <a:cs typeface="Times New Roman" pitchFamily="18" charset="0"/>
              </a:rPr>
              <a:t>vizsgát tett vagy felsőfokú végzettséget tanúsító oklevéllel rendelkezik.</a:t>
            </a:r>
          </a:p>
          <a:p>
            <a:pPr marL="0" indent="0" algn="just">
              <a:buFontTx/>
              <a:buNone/>
            </a:pPr>
            <a:endParaRPr lang="hu-HU" altLang="hu-HU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Tx/>
              <a:buNone/>
            </a:pPr>
            <a:endParaRPr lang="hu-HU" altLang="hu-HU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644711"/>
      </p:ext>
    </p:extLst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497</Words>
  <Application>Microsoft Office PowerPoint</Application>
  <PresentationFormat>Diavetítés a képernyőre (4:3 oldalarány)</PresentationFormat>
  <Paragraphs>174</Paragraphs>
  <Slides>22</Slides>
  <Notes>19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22</vt:i4>
      </vt:variant>
    </vt:vector>
  </HeadingPairs>
  <TitlesOfParts>
    <vt:vector size="23" baseType="lpstr">
      <vt:lpstr>Alapértelmezett terv</vt:lpstr>
      <vt:lpstr>A felsőoktatási intézmények felvételi eljárásairól alapképzésre és osztatlan képzésre jelentkezés esetén   2020. január 01-jétől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Magán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felsőoktatási intézmények felvételi eljárásairól 2008. január 01-jétől</dc:title>
  <dc:creator>Tóth Imre</dc:creator>
  <cp:lastModifiedBy>Tóth Imre igh.</cp:lastModifiedBy>
  <cp:revision>87</cp:revision>
  <dcterms:created xsi:type="dcterms:W3CDTF">2007-02-04T12:35:07Z</dcterms:created>
  <dcterms:modified xsi:type="dcterms:W3CDTF">2019-03-25T09:19:45Z</dcterms:modified>
</cp:coreProperties>
</file>